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39"/>
  </p:notesMasterIdLst>
  <p:sldIdLst>
    <p:sldId id="256" r:id="rId3"/>
    <p:sldId id="306" r:id="rId4"/>
    <p:sldId id="258" r:id="rId5"/>
    <p:sldId id="285" r:id="rId6"/>
    <p:sldId id="286" r:id="rId7"/>
    <p:sldId id="287" r:id="rId8"/>
    <p:sldId id="288" r:id="rId9"/>
    <p:sldId id="269" r:id="rId10"/>
    <p:sldId id="259" r:id="rId11"/>
    <p:sldId id="260" r:id="rId12"/>
    <p:sldId id="262" r:id="rId13"/>
    <p:sldId id="263" r:id="rId14"/>
    <p:sldId id="289" r:id="rId15"/>
    <p:sldId id="265" r:id="rId16"/>
    <p:sldId id="266" r:id="rId17"/>
    <p:sldId id="291" r:id="rId18"/>
    <p:sldId id="293" r:id="rId19"/>
    <p:sldId id="268" r:id="rId20"/>
    <p:sldId id="304" r:id="rId21"/>
    <p:sldId id="300" r:id="rId22"/>
    <p:sldId id="301" r:id="rId23"/>
    <p:sldId id="294" r:id="rId24"/>
    <p:sldId id="299"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7A838-2F12-480D-A553-672374A893AE}" type="datetimeFigureOut">
              <a:rPr lang="nl-NL" smtClean="0"/>
              <a:t>16-12-2015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721B8-6D96-421F-A308-59161139B346}" type="slidenum">
              <a:rPr lang="nl-NL" smtClean="0"/>
              <a:t>‹nr.›</a:t>
            </a:fld>
            <a:endParaRPr lang="nl-NL"/>
          </a:p>
        </p:txBody>
      </p:sp>
    </p:spTree>
    <p:extLst>
      <p:ext uri="{BB962C8B-B14F-4D97-AF65-F5344CB8AC3E}">
        <p14:creationId xmlns:p14="http://schemas.microsoft.com/office/powerpoint/2010/main" val="34253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15363" name="Tijdelijke aanduiding voor notities 2"/>
          <p:cNvSpPr>
            <a:spLocks noGrp="1"/>
          </p:cNvSpPr>
          <p:nvPr>
            <p:ph type="body" idx="1"/>
          </p:nvPr>
        </p:nvSpPr>
        <p:spPr>
          <a:noFill/>
        </p:spPr>
        <p:txBody>
          <a:bodyPr/>
          <a:lstStyle/>
          <a:p>
            <a:pPr eaLnBrk="1" hangingPunct="1"/>
            <a:endParaRPr lang="nl-NL" altLang="nl-NL" smtClean="0">
              <a:latin typeface="Arial" pitchFamily="34" charset="0"/>
            </a:endParaRPr>
          </a:p>
        </p:txBody>
      </p:sp>
      <p:sp>
        <p:nvSpPr>
          <p:cNvPr id="15364"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72DAFCB-4578-4D1E-A734-829E0C60EE83}" type="slidenum">
              <a:rPr lang="nl-NL" altLang="nl-NL" smtClean="0"/>
              <a:pPr eaLnBrk="1" hangingPunct="1">
                <a:spcBef>
                  <a:spcPct val="0"/>
                </a:spcBef>
              </a:pPr>
              <a:t>30</a:t>
            </a:fld>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37475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74693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276090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‹nr.›</a:t>
            </a:fld>
            <a:endParaRPr lang="nl-NL"/>
          </a:p>
        </p:txBody>
      </p:sp>
      <p:sp>
        <p:nvSpPr>
          <p:cNvPr id="7" name="Tijdelijke aanduiding voor tekst 15"/>
          <p:cNvSpPr>
            <a:spLocks noGrp="1" noChangeAspect="1"/>
          </p:cNvSpPr>
          <p:nvPr>
            <p:ph type="body" sz="quarter" idx="14"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extLst>
      <p:ext uri="{BB962C8B-B14F-4D97-AF65-F5344CB8AC3E}">
        <p14:creationId xmlns:p14="http://schemas.microsoft.com/office/powerpoint/2010/main" val="243455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‹nr.›</a:t>
            </a:fld>
            <a:endParaRPr lang="nl-NL"/>
          </a:p>
        </p:txBody>
      </p:sp>
      <p:sp>
        <p:nvSpPr>
          <p:cNvPr id="7" name="Tijdelijke aanduiding voor tekst 15"/>
          <p:cNvSpPr>
            <a:spLocks noGrp="1" noChangeAspect="1"/>
          </p:cNvSpPr>
          <p:nvPr>
            <p:ph type="body" sz="quarter" idx="14"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extLst>
      <p:ext uri="{BB962C8B-B14F-4D97-AF65-F5344CB8AC3E}">
        <p14:creationId xmlns:p14="http://schemas.microsoft.com/office/powerpoint/2010/main" val="4068588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‹nr.›</a:t>
            </a:fld>
            <a:endParaRPr lang="nl-NL"/>
          </a:p>
        </p:txBody>
      </p:sp>
      <p:sp>
        <p:nvSpPr>
          <p:cNvPr id="7" name="Tijdelijke aanduiding voor tekst 15"/>
          <p:cNvSpPr>
            <a:spLocks noGrp="1" noChangeAspect="1"/>
          </p:cNvSpPr>
          <p:nvPr>
            <p:ph type="body" sz="quarter" idx="14"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extLst>
      <p:ext uri="{BB962C8B-B14F-4D97-AF65-F5344CB8AC3E}">
        <p14:creationId xmlns:p14="http://schemas.microsoft.com/office/powerpoint/2010/main" val="393691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3701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0776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21505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55472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636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293304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92021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1182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80943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45645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89889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5995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377732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r>
              <a:rPr lang="nl-NL" smtClean="0"/>
              <a:t>12-12-2015</a:t>
            </a:r>
            <a:endParaRPr lang="nl-NL"/>
          </a:p>
        </p:txBody>
      </p:sp>
      <p:sp>
        <p:nvSpPr>
          <p:cNvPr id="6" name="Tijdelijke aanduiding voor voettekst 5"/>
          <p:cNvSpPr>
            <a:spLocks noGrp="1"/>
          </p:cNvSpPr>
          <p:nvPr>
            <p:ph type="ftr" sz="quarter" idx="11"/>
          </p:nvPr>
        </p:nvSpPr>
        <p:spPr/>
        <p:txBody>
          <a:bodyPr/>
          <a:lstStyle/>
          <a:p>
            <a:r>
              <a:rPr lang="nl-NL" smtClean="0"/>
              <a:t>WND 2015</a:t>
            </a:r>
            <a:endParaRPr lang="nl-NL"/>
          </a:p>
        </p:txBody>
      </p:sp>
      <p:sp>
        <p:nvSpPr>
          <p:cNvPr id="7" name="Tijdelijke aanduiding voor dianummer 6"/>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308318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r>
              <a:rPr lang="nl-NL" smtClean="0"/>
              <a:t>12-12-2015</a:t>
            </a:r>
            <a:endParaRPr lang="nl-NL"/>
          </a:p>
        </p:txBody>
      </p:sp>
      <p:sp>
        <p:nvSpPr>
          <p:cNvPr id="8" name="Tijdelijke aanduiding voor voettekst 7"/>
          <p:cNvSpPr>
            <a:spLocks noGrp="1"/>
          </p:cNvSpPr>
          <p:nvPr>
            <p:ph type="ftr" sz="quarter" idx="11"/>
          </p:nvPr>
        </p:nvSpPr>
        <p:spPr/>
        <p:txBody>
          <a:bodyPr/>
          <a:lstStyle/>
          <a:p>
            <a:r>
              <a:rPr lang="nl-NL" smtClean="0"/>
              <a:t>WND 2015</a:t>
            </a:r>
            <a:endParaRPr lang="nl-NL"/>
          </a:p>
        </p:txBody>
      </p:sp>
      <p:sp>
        <p:nvSpPr>
          <p:cNvPr id="9" name="Tijdelijke aanduiding voor dianummer 8"/>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24810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r>
              <a:rPr lang="nl-NL" smtClean="0"/>
              <a:t>12-12-2015</a:t>
            </a:r>
            <a:endParaRPr lang="nl-NL"/>
          </a:p>
        </p:txBody>
      </p:sp>
      <p:sp>
        <p:nvSpPr>
          <p:cNvPr id="4" name="Tijdelijke aanduiding voor voettekst 3"/>
          <p:cNvSpPr>
            <a:spLocks noGrp="1"/>
          </p:cNvSpPr>
          <p:nvPr>
            <p:ph type="ftr" sz="quarter" idx="11"/>
          </p:nvPr>
        </p:nvSpPr>
        <p:spPr/>
        <p:txBody>
          <a:bodyPr/>
          <a:lstStyle/>
          <a:p>
            <a:r>
              <a:rPr lang="nl-NL" smtClean="0"/>
              <a:t>WND 2015</a:t>
            </a:r>
            <a:endParaRPr lang="nl-NL"/>
          </a:p>
        </p:txBody>
      </p:sp>
      <p:sp>
        <p:nvSpPr>
          <p:cNvPr id="5" name="Tijdelijke aanduiding voor dianummer 4"/>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233889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12-12-2015</a:t>
            </a:r>
            <a:endParaRPr lang="nl-NL"/>
          </a:p>
        </p:txBody>
      </p:sp>
      <p:sp>
        <p:nvSpPr>
          <p:cNvPr id="3" name="Tijdelijke aanduiding voor voettekst 2"/>
          <p:cNvSpPr>
            <a:spLocks noGrp="1"/>
          </p:cNvSpPr>
          <p:nvPr>
            <p:ph type="ftr" sz="quarter" idx="11"/>
          </p:nvPr>
        </p:nvSpPr>
        <p:spPr/>
        <p:txBody>
          <a:bodyPr/>
          <a:lstStyle/>
          <a:p>
            <a:r>
              <a:rPr lang="nl-NL" smtClean="0"/>
              <a:t>WND 2015</a:t>
            </a:r>
            <a:endParaRPr lang="nl-NL"/>
          </a:p>
        </p:txBody>
      </p:sp>
      <p:sp>
        <p:nvSpPr>
          <p:cNvPr id="4" name="Tijdelijke aanduiding voor dianummer 3"/>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270787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12-12-2015</a:t>
            </a:r>
            <a:endParaRPr lang="nl-NL"/>
          </a:p>
        </p:txBody>
      </p:sp>
      <p:sp>
        <p:nvSpPr>
          <p:cNvPr id="6" name="Tijdelijke aanduiding voor voettekst 5"/>
          <p:cNvSpPr>
            <a:spLocks noGrp="1"/>
          </p:cNvSpPr>
          <p:nvPr>
            <p:ph type="ftr" sz="quarter" idx="11"/>
          </p:nvPr>
        </p:nvSpPr>
        <p:spPr/>
        <p:txBody>
          <a:bodyPr/>
          <a:lstStyle/>
          <a:p>
            <a:r>
              <a:rPr lang="nl-NL" smtClean="0"/>
              <a:t>WND 2015</a:t>
            </a:r>
            <a:endParaRPr lang="nl-NL"/>
          </a:p>
        </p:txBody>
      </p:sp>
      <p:sp>
        <p:nvSpPr>
          <p:cNvPr id="7" name="Tijdelijke aanduiding voor dianummer 6"/>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244938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12-12-2015</a:t>
            </a:r>
            <a:endParaRPr lang="nl-NL"/>
          </a:p>
        </p:txBody>
      </p:sp>
      <p:sp>
        <p:nvSpPr>
          <p:cNvPr id="6" name="Tijdelijke aanduiding voor voettekst 5"/>
          <p:cNvSpPr>
            <a:spLocks noGrp="1"/>
          </p:cNvSpPr>
          <p:nvPr>
            <p:ph type="ftr" sz="quarter" idx="11"/>
          </p:nvPr>
        </p:nvSpPr>
        <p:spPr/>
        <p:txBody>
          <a:bodyPr/>
          <a:lstStyle/>
          <a:p>
            <a:r>
              <a:rPr lang="nl-NL" smtClean="0"/>
              <a:t>WND 2015</a:t>
            </a:r>
            <a:endParaRPr lang="nl-NL"/>
          </a:p>
        </p:txBody>
      </p:sp>
      <p:sp>
        <p:nvSpPr>
          <p:cNvPr id="7" name="Tijdelijke aanduiding voor dianummer 6"/>
          <p:cNvSpPr>
            <a:spLocks noGrp="1"/>
          </p:cNvSpPr>
          <p:nvPr>
            <p:ph type="sldNum" sz="quarter" idx="12"/>
          </p:nvPr>
        </p:nvSpPr>
        <p:spPr/>
        <p:txBody>
          <a:bodyPr/>
          <a:lstStyle/>
          <a:p>
            <a:fld id="{367B7894-F6AA-4454-BA0F-603744DE0A69}" type="slidenum">
              <a:rPr lang="nl-NL" smtClean="0"/>
              <a:t>‹nr.›</a:t>
            </a:fld>
            <a:endParaRPr lang="nl-NL"/>
          </a:p>
        </p:txBody>
      </p:sp>
    </p:spTree>
    <p:extLst>
      <p:ext uri="{BB962C8B-B14F-4D97-AF65-F5344CB8AC3E}">
        <p14:creationId xmlns:p14="http://schemas.microsoft.com/office/powerpoint/2010/main" val="346227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12-12-2015</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WND 2015</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B7894-F6AA-4454-BA0F-603744DE0A69}" type="slidenum">
              <a:rPr lang="nl-NL" smtClean="0"/>
              <a:t>‹nr.›</a:t>
            </a:fld>
            <a:endParaRPr lang="nl-NL"/>
          </a:p>
        </p:txBody>
      </p:sp>
    </p:spTree>
    <p:extLst>
      <p:ext uri="{BB962C8B-B14F-4D97-AF65-F5344CB8AC3E}">
        <p14:creationId xmlns:p14="http://schemas.microsoft.com/office/powerpoint/2010/main" val="5052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5F0CB-8517-4C32-A37C-82320FB90BF4}" type="datetimeFigureOut">
              <a:rPr lang="nl-NL" smtClean="0">
                <a:solidFill>
                  <a:prstClr val="black">
                    <a:tint val="75000"/>
                  </a:prstClr>
                </a:solidFill>
              </a:rPr>
              <a:pPr/>
              <a:t>16-12-2015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B0FA-DBFD-4652-96C1-FBBAB7667F6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275078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Cell_(biology)" TargetMode="External"/><Relationship Id="rId2" Type="http://schemas.openxmlformats.org/officeDocument/2006/relationships/hyperlink" Target="http://en.wikipedia.org/wiki/Model_organism" TargetMode="Externa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hyperlink" Target="http://en.wikipedia.org/wiki/Flagellum" TargetMode="External"/><Relationship Id="rId4" Type="http://schemas.openxmlformats.org/officeDocument/2006/relationships/hyperlink" Target="http://en.wikipedia.org/wiki/Molecular_biolog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SEc1ENq3FS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www.bozemanscience.com/ngs-stability-chang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nextgenscience.org/" TargetMode="External"/><Relationship Id="rId7" Type="http://schemas.openxmlformats.org/officeDocument/2006/relationships/image" Target="../media/image19.png"/><Relationship Id="rId2" Type="http://schemas.openxmlformats.org/officeDocument/2006/relationships/hyperlink" Target="http://www.nap.edu/catalog.php?record_id=13165" TargetMode="Externa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hyperlink" Target="https://www.nsta.org/" TargetMode="External"/><Relationship Id="rId4" Type="http://schemas.openxmlformats.org/officeDocument/2006/relationships/hyperlink" Target="http://www.slo.nl/nieuws/0032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Het einde van het schoolvak natuurkunde? </a:t>
            </a:r>
            <a:endParaRPr lang="nl-NL" b="1" dirty="0"/>
          </a:p>
        </p:txBody>
      </p:sp>
      <p:sp>
        <p:nvSpPr>
          <p:cNvPr id="3" name="Ondertitel 2"/>
          <p:cNvSpPr>
            <a:spLocks noGrp="1"/>
          </p:cNvSpPr>
          <p:nvPr>
            <p:ph type="subTitle" idx="1"/>
          </p:nvPr>
        </p:nvSpPr>
        <p:spPr>
          <a:xfrm>
            <a:off x="1371600" y="4293096"/>
            <a:ext cx="6400800" cy="1345704"/>
          </a:xfrm>
        </p:spPr>
        <p:txBody>
          <a:bodyPr>
            <a:normAutofit fontScale="85000" lnSpcReduction="20000"/>
          </a:bodyPr>
          <a:lstStyle/>
          <a:p>
            <a:r>
              <a:rPr lang="nl-NL" dirty="0" smtClean="0"/>
              <a:t>Harrie Eijkelhof</a:t>
            </a:r>
          </a:p>
          <a:p>
            <a:r>
              <a:rPr lang="nl-NL" dirty="0" smtClean="0"/>
              <a:t>p/a Freudenthal Instituut</a:t>
            </a:r>
          </a:p>
          <a:p>
            <a:r>
              <a:rPr lang="nl-NL" dirty="0" smtClean="0"/>
              <a:t>Universiteit Utrecht</a:t>
            </a:r>
            <a:endParaRPr lang="nl-NL" dirty="0"/>
          </a:p>
        </p:txBody>
      </p:sp>
    </p:spTree>
    <p:extLst>
      <p:ext uri="{BB962C8B-B14F-4D97-AF65-F5344CB8AC3E}">
        <p14:creationId xmlns:p14="http://schemas.microsoft.com/office/powerpoint/2010/main" val="311655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Relatie van natuurkunde tot andere disciplines</a:t>
            </a:r>
            <a:endParaRPr lang="nl-NL" b="1" dirty="0"/>
          </a:p>
        </p:txBody>
      </p:sp>
      <p:sp>
        <p:nvSpPr>
          <p:cNvPr id="3" name="Tijdelijke aanduiding voor inhoud 2"/>
          <p:cNvSpPr>
            <a:spLocks noGrp="1"/>
          </p:cNvSpPr>
          <p:nvPr>
            <p:ph sz="half" idx="1"/>
          </p:nvPr>
        </p:nvSpPr>
        <p:spPr>
          <a:xfrm>
            <a:off x="755576" y="1628800"/>
            <a:ext cx="3740224" cy="4497363"/>
          </a:xfrm>
        </p:spPr>
        <p:txBody>
          <a:bodyPr>
            <a:noAutofit/>
          </a:bodyPr>
          <a:lstStyle/>
          <a:p>
            <a:r>
              <a:rPr lang="nl-NL" dirty="0"/>
              <a:t>Quantumbiologie</a:t>
            </a:r>
          </a:p>
          <a:p>
            <a:r>
              <a:rPr lang="nl-NL" dirty="0"/>
              <a:t>Biofysica</a:t>
            </a:r>
          </a:p>
          <a:p>
            <a:r>
              <a:rPr lang="nl-NL" dirty="0"/>
              <a:t>Mathematische fysica</a:t>
            </a:r>
          </a:p>
          <a:p>
            <a:r>
              <a:rPr lang="nl-NL" dirty="0"/>
              <a:t>Astrofysica</a:t>
            </a:r>
          </a:p>
          <a:p>
            <a:r>
              <a:rPr lang="nl-NL" dirty="0"/>
              <a:t>Fysische </a:t>
            </a:r>
            <a:r>
              <a:rPr lang="nl-NL" dirty="0" smtClean="0"/>
              <a:t>chemie</a:t>
            </a:r>
          </a:p>
          <a:p>
            <a:r>
              <a:rPr lang="nl-NL" dirty="0" err="1" smtClean="0"/>
              <a:t>Agrophysics</a:t>
            </a:r>
            <a:endParaRPr lang="nl-NL" dirty="0" smtClean="0"/>
          </a:p>
          <a:p>
            <a:r>
              <a:rPr lang="nl-NL" dirty="0" err="1" smtClean="0"/>
              <a:t>Econophysics</a:t>
            </a:r>
            <a:endParaRPr lang="nl-NL" dirty="0" smtClean="0"/>
          </a:p>
          <a:p>
            <a:r>
              <a:rPr lang="nl-NL" dirty="0" err="1" smtClean="0"/>
              <a:t>Medical</a:t>
            </a:r>
            <a:r>
              <a:rPr lang="nl-NL" dirty="0" smtClean="0"/>
              <a:t> </a:t>
            </a:r>
            <a:r>
              <a:rPr lang="nl-NL" dirty="0" err="1"/>
              <a:t>physics</a:t>
            </a:r>
            <a:endParaRPr lang="nl-NL" dirty="0"/>
          </a:p>
          <a:p>
            <a:endParaRPr lang="nl-NL" dirty="0"/>
          </a:p>
        </p:txBody>
      </p:sp>
      <p:sp>
        <p:nvSpPr>
          <p:cNvPr id="7" name="Tijdelijke aanduiding voor inhoud 6"/>
          <p:cNvSpPr>
            <a:spLocks noGrp="1"/>
          </p:cNvSpPr>
          <p:nvPr>
            <p:ph sz="half" idx="2"/>
          </p:nvPr>
        </p:nvSpPr>
        <p:spPr/>
        <p:txBody>
          <a:bodyPr>
            <a:normAutofit/>
          </a:bodyPr>
          <a:lstStyle/>
          <a:p>
            <a:r>
              <a:rPr lang="nl-NL" dirty="0"/>
              <a:t>Geofysica</a:t>
            </a:r>
          </a:p>
          <a:p>
            <a:r>
              <a:rPr lang="nl-NL" dirty="0" smtClean="0"/>
              <a:t>Fysische </a:t>
            </a:r>
            <a:r>
              <a:rPr lang="nl-NL" dirty="0"/>
              <a:t>oceanografie</a:t>
            </a:r>
          </a:p>
          <a:p>
            <a:r>
              <a:rPr lang="nl-NL" dirty="0"/>
              <a:t>Atmosferische fysica</a:t>
            </a:r>
          </a:p>
          <a:p>
            <a:r>
              <a:rPr lang="nl-NL" dirty="0"/>
              <a:t>Fysische meteorologie</a:t>
            </a:r>
          </a:p>
          <a:p>
            <a:r>
              <a:rPr lang="nl-NL" dirty="0"/>
              <a:t>Fysische </a:t>
            </a:r>
            <a:r>
              <a:rPr lang="nl-NL" dirty="0" smtClean="0"/>
              <a:t>informatica</a:t>
            </a:r>
          </a:p>
          <a:p>
            <a:r>
              <a:rPr lang="nl-NL" dirty="0" err="1"/>
              <a:t>Materials</a:t>
            </a:r>
            <a:r>
              <a:rPr lang="nl-NL" dirty="0"/>
              <a:t> </a:t>
            </a:r>
            <a:r>
              <a:rPr lang="nl-NL" dirty="0" err="1" smtClean="0"/>
              <a:t>physics</a:t>
            </a:r>
            <a:endParaRPr lang="nl-NL" dirty="0" smtClean="0"/>
          </a:p>
          <a:p>
            <a:r>
              <a:rPr lang="nl-NL" dirty="0"/>
              <a:t>Engineering </a:t>
            </a:r>
            <a:r>
              <a:rPr lang="nl-NL" dirty="0" err="1" smtClean="0"/>
              <a:t>physics</a:t>
            </a:r>
            <a:endParaRPr lang="nl-NL" dirty="0" smtClean="0"/>
          </a:p>
          <a:p>
            <a:r>
              <a:rPr lang="nl-NL" dirty="0"/>
              <a:t>Communication </a:t>
            </a:r>
            <a:r>
              <a:rPr lang="nl-NL" dirty="0" err="1"/>
              <a:t>Physics</a:t>
            </a:r>
            <a:endParaRPr lang="nl-NL" dirty="0"/>
          </a:p>
          <a:p>
            <a:pPr marL="0" indent="0">
              <a:buNone/>
            </a:pPr>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10</a:t>
            </a:fld>
            <a:endParaRPr lang="nl-NL"/>
          </a:p>
        </p:txBody>
      </p:sp>
    </p:spTree>
    <p:extLst>
      <p:ext uri="{BB962C8B-B14F-4D97-AF65-F5344CB8AC3E}">
        <p14:creationId xmlns:p14="http://schemas.microsoft.com/office/powerpoint/2010/main" val="89183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74638"/>
            <a:ext cx="8229600" cy="994122"/>
          </a:xfrm>
        </p:spPr>
        <p:txBody>
          <a:bodyPr>
            <a:normAutofit/>
          </a:bodyPr>
          <a:lstStyle/>
          <a:p>
            <a:r>
              <a:rPr lang="nl-NL" b="1" dirty="0" smtClean="0"/>
              <a:t>Opleidingen in het WO</a:t>
            </a:r>
            <a:endParaRPr lang="nl-NL" b="1" dirty="0"/>
          </a:p>
        </p:txBody>
      </p:sp>
      <p:sp>
        <p:nvSpPr>
          <p:cNvPr id="8" name="Tijdelijke aanduiding voor tekst 7"/>
          <p:cNvSpPr>
            <a:spLocks noGrp="1"/>
          </p:cNvSpPr>
          <p:nvPr>
            <p:ph type="body" idx="1"/>
          </p:nvPr>
        </p:nvSpPr>
        <p:spPr/>
        <p:txBody>
          <a:bodyPr/>
          <a:lstStyle/>
          <a:p>
            <a:r>
              <a:rPr lang="nl-NL" dirty="0" smtClean="0"/>
              <a:t>Bachelors: </a:t>
            </a:r>
          </a:p>
          <a:p>
            <a:endParaRPr lang="nl-NL" dirty="0"/>
          </a:p>
        </p:txBody>
      </p:sp>
      <p:sp>
        <p:nvSpPr>
          <p:cNvPr id="9" name="Tijdelijke aanduiding voor inhoud 8"/>
          <p:cNvSpPr>
            <a:spLocks noGrp="1"/>
          </p:cNvSpPr>
          <p:nvPr>
            <p:ph sz="half" idx="2"/>
          </p:nvPr>
        </p:nvSpPr>
        <p:spPr>
          <a:xfrm>
            <a:off x="323528" y="1916832"/>
            <a:ext cx="3960440" cy="4209331"/>
          </a:xfrm>
        </p:spPr>
        <p:txBody>
          <a:bodyPr>
            <a:normAutofit/>
          </a:bodyPr>
          <a:lstStyle/>
          <a:p>
            <a:r>
              <a:rPr lang="nl-NL" sz="2200" dirty="0" smtClean="0"/>
              <a:t>Bèta-gamma (UvA)</a:t>
            </a:r>
          </a:p>
          <a:p>
            <a:r>
              <a:rPr lang="nl-NL" sz="2200" dirty="0" err="1" smtClean="0"/>
              <a:t>Future</a:t>
            </a:r>
            <a:r>
              <a:rPr lang="nl-NL" sz="2200" dirty="0" smtClean="0"/>
              <a:t> </a:t>
            </a:r>
            <a:r>
              <a:rPr lang="nl-NL" sz="2200" dirty="0" err="1" smtClean="0"/>
              <a:t>Planet</a:t>
            </a:r>
            <a:r>
              <a:rPr lang="nl-NL" sz="2200" dirty="0" smtClean="0"/>
              <a:t> Studies (UvA)</a:t>
            </a:r>
          </a:p>
          <a:p>
            <a:r>
              <a:rPr lang="nl-NL" sz="2200" dirty="0" err="1" smtClean="0"/>
              <a:t>Liberal</a:t>
            </a:r>
            <a:r>
              <a:rPr lang="nl-NL" sz="2200" dirty="0" smtClean="0"/>
              <a:t> Arts </a:t>
            </a:r>
            <a:r>
              <a:rPr lang="nl-NL" sz="2200" dirty="0" err="1" smtClean="0"/>
              <a:t>and</a:t>
            </a:r>
            <a:r>
              <a:rPr lang="nl-NL" sz="2200" dirty="0" smtClean="0"/>
              <a:t> Sciences (UU)</a:t>
            </a:r>
          </a:p>
          <a:p>
            <a:r>
              <a:rPr lang="nl-NL" sz="2200" dirty="0" smtClean="0"/>
              <a:t>Science, Business </a:t>
            </a:r>
            <a:r>
              <a:rPr lang="nl-NL" sz="2200" dirty="0" err="1" smtClean="0"/>
              <a:t>and</a:t>
            </a:r>
            <a:r>
              <a:rPr lang="nl-NL" sz="2200" dirty="0" smtClean="0"/>
              <a:t> </a:t>
            </a:r>
            <a:r>
              <a:rPr lang="nl-NL" sz="2200" dirty="0" err="1" smtClean="0"/>
              <a:t>Innovation</a:t>
            </a:r>
            <a:r>
              <a:rPr lang="nl-NL" sz="2200" dirty="0" smtClean="0"/>
              <a:t> (VU)</a:t>
            </a:r>
          </a:p>
          <a:p>
            <a:r>
              <a:rPr lang="nl-NL" sz="2200" dirty="0" smtClean="0"/>
              <a:t>Science (Radboud Universiteit Nijmegen)</a:t>
            </a:r>
          </a:p>
          <a:p>
            <a:r>
              <a:rPr lang="nl-NL" sz="2200" dirty="0" smtClean="0"/>
              <a:t>Natuurwetenschap en Innovatiemanagement (UU)</a:t>
            </a:r>
          </a:p>
          <a:p>
            <a:r>
              <a:rPr lang="nl-NL" sz="2200" dirty="0" smtClean="0"/>
              <a:t>Global </a:t>
            </a:r>
            <a:r>
              <a:rPr lang="nl-NL" sz="2200" dirty="0" err="1" smtClean="0"/>
              <a:t>Sustainability</a:t>
            </a:r>
            <a:r>
              <a:rPr lang="nl-NL" sz="2200" dirty="0" smtClean="0"/>
              <a:t> Science (UU)</a:t>
            </a:r>
          </a:p>
          <a:p>
            <a:endParaRPr lang="nl-NL" dirty="0"/>
          </a:p>
        </p:txBody>
      </p:sp>
      <p:sp>
        <p:nvSpPr>
          <p:cNvPr id="10" name="Tijdelijke aanduiding voor tekst 9"/>
          <p:cNvSpPr>
            <a:spLocks noGrp="1"/>
          </p:cNvSpPr>
          <p:nvPr>
            <p:ph type="body" sz="quarter" idx="3"/>
          </p:nvPr>
        </p:nvSpPr>
        <p:spPr>
          <a:xfrm>
            <a:off x="4645025" y="1340768"/>
            <a:ext cx="4041775" cy="834107"/>
          </a:xfrm>
        </p:spPr>
        <p:txBody>
          <a:bodyPr/>
          <a:lstStyle/>
          <a:p>
            <a:r>
              <a:rPr lang="nl-NL" dirty="0" smtClean="0"/>
              <a:t>Masters</a:t>
            </a:r>
          </a:p>
          <a:p>
            <a:endParaRPr lang="nl-NL" dirty="0"/>
          </a:p>
        </p:txBody>
      </p:sp>
      <p:sp>
        <p:nvSpPr>
          <p:cNvPr id="11" name="Tijdelijke aanduiding voor inhoud 10"/>
          <p:cNvSpPr>
            <a:spLocks noGrp="1"/>
          </p:cNvSpPr>
          <p:nvPr>
            <p:ph sz="quarter" idx="4"/>
          </p:nvPr>
        </p:nvSpPr>
        <p:spPr>
          <a:xfrm>
            <a:off x="4427985" y="1916832"/>
            <a:ext cx="4464496" cy="4209331"/>
          </a:xfrm>
        </p:spPr>
        <p:txBody>
          <a:bodyPr>
            <a:normAutofit fontScale="92500" lnSpcReduction="10000"/>
          </a:bodyPr>
          <a:lstStyle/>
          <a:p>
            <a:r>
              <a:rPr lang="nl-NL" dirty="0" smtClean="0"/>
              <a:t> Brain &amp; </a:t>
            </a:r>
            <a:r>
              <a:rPr lang="nl-NL" dirty="0" err="1" smtClean="0"/>
              <a:t>Cognitive</a:t>
            </a:r>
            <a:r>
              <a:rPr lang="nl-NL" dirty="0" smtClean="0"/>
              <a:t> Sciences (UvA)</a:t>
            </a:r>
          </a:p>
          <a:p>
            <a:r>
              <a:rPr lang="nl-NL" dirty="0" smtClean="0"/>
              <a:t> </a:t>
            </a:r>
            <a:r>
              <a:rPr lang="nl-NL" dirty="0" err="1" smtClean="0"/>
              <a:t>Forensic</a:t>
            </a:r>
            <a:r>
              <a:rPr lang="nl-NL" dirty="0" smtClean="0"/>
              <a:t> Science (UvA)</a:t>
            </a:r>
          </a:p>
          <a:p>
            <a:r>
              <a:rPr lang="nl-NL" dirty="0" smtClean="0"/>
              <a:t> </a:t>
            </a:r>
            <a:r>
              <a:rPr lang="nl-NL" dirty="0" err="1" smtClean="0"/>
              <a:t>Climate</a:t>
            </a:r>
            <a:r>
              <a:rPr lang="nl-NL" dirty="0" smtClean="0"/>
              <a:t> </a:t>
            </a:r>
            <a:r>
              <a:rPr lang="nl-NL" dirty="0" err="1" smtClean="0"/>
              <a:t>Physics</a:t>
            </a:r>
            <a:r>
              <a:rPr lang="nl-NL" dirty="0" smtClean="0"/>
              <a:t> (UU)</a:t>
            </a:r>
          </a:p>
          <a:p>
            <a:r>
              <a:rPr lang="nl-NL" dirty="0" smtClean="0"/>
              <a:t> Science </a:t>
            </a:r>
            <a:r>
              <a:rPr lang="nl-NL" dirty="0" err="1" smtClean="0"/>
              <a:t>and</a:t>
            </a:r>
            <a:r>
              <a:rPr lang="nl-NL" dirty="0" smtClean="0"/>
              <a:t> Business        Management (UU)</a:t>
            </a:r>
          </a:p>
          <a:p>
            <a:r>
              <a:rPr lang="nl-NL" dirty="0" smtClean="0"/>
              <a:t> Marine Sciences (UU)</a:t>
            </a:r>
          </a:p>
          <a:p>
            <a:r>
              <a:rPr lang="nl-NL" dirty="0" smtClean="0"/>
              <a:t> </a:t>
            </a:r>
            <a:r>
              <a:rPr lang="nl-NL" dirty="0" err="1" smtClean="0"/>
              <a:t>History</a:t>
            </a:r>
            <a:r>
              <a:rPr lang="nl-NL" dirty="0" smtClean="0"/>
              <a:t> </a:t>
            </a:r>
            <a:r>
              <a:rPr lang="nl-NL" dirty="0" err="1" smtClean="0"/>
              <a:t>and</a:t>
            </a:r>
            <a:r>
              <a:rPr lang="nl-NL" dirty="0" smtClean="0"/>
              <a:t> </a:t>
            </a:r>
            <a:r>
              <a:rPr lang="nl-NL" dirty="0" err="1" smtClean="0"/>
              <a:t>Philosophy</a:t>
            </a:r>
            <a:r>
              <a:rPr lang="nl-NL" dirty="0" smtClean="0"/>
              <a:t> of Science (UU)</a:t>
            </a:r>
          </a:p>
          <a:p>
            <a:r>
              <a:rPr lang="nl-NL" dirty="0" smtClean="0"/>
              <a:t> </a:t>
            </a:r>
            <a:r>
              <a:rPr lang="nl-NL" dirty="0" err="1" smtClean="0"/>
              <a:t>Nanomaterials</a:t>
            </a:r>
            <a:r>
              <a:rPr lang="nl-NL" dirty="0" smtClean="0"/>
              <a:t> Science (UU)</a:t>
            </a:r>
          </a:p>
          <a:p>
            <a:r>
              <a:rPr lang="nl-NL" dirty="0" smtClean="0"/>
              <a:t> Energy Science (UU)</a:t>
            </a:r>
          </a:p>
          <a:p>
            <a:r>
              <a:rPr lang="nl-NL" dirty="0" smtClean="0"/>
              <a:t> Earth Surface </a:t>
            </a:r>
            <a:r>
              <a:rPr lang="nl-NL" dirty="0" err="1" smtClean="0"/>
              <a:t>and</a:t>
            </a:r>
            <a:r>
              <a:rPr lang="nl-NL" dirty="0" smtClean="0"/>
              <a:t> Water (UU)</a:t>
            </a:r>
          </a:p>
          <a:p>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11</a:t>
            </a:fld>
            <a:endParaRPr lang="nl-NL"/>
          </a:p>
        </p:txBody>
      </p:sp>
    </p:spTree>
    <p:extLst>
      <p:ext uri="{BB962C8B-B14F-4D97-AF65-F5344CB8AC3E}">
        <p14:creationId xmlns:p14="http://schemas.microsoft.com/office/powerpoint/2010/main" val="3793007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Opleidingen in het HBO</a:t>
            </a:r>
            <a:endParaRPr lang="nl-NL" b="1" dirty="0"/>
          </a:p>
        </p:txBody>
      </p:sp>
      <p:sp>
        <p:nvSpPr>
          <p:cNvPr id="3" name="Tijdelijke aanduiding voor inhoud 2"/>
          <p:cNvSpPr>
            <a:spLocks noGrp="1"/>
          </p:cNvSpPr>
          <p:nvPr>
            <p:ph idx="1"/>
          </p:nvPr>
        </p:nvSpPr>
        <p:spPr/>
        <p:txBody>
          <a:bodyPr>
            <a:normAutofit fontScale="92500" lnSpcReduction="20000"/>
          </a:bodyPr>
          <a:lstStyle/>
          <a:p>
            <a:pPr lvl="2"/>
            <a:r>
              <a:rPr lang="nl-NL" dirty="0" smtClean="0"/>
              <a:t>Automotive</a:t>
            </a:r>
          </a:p>
          <a:p>
            <a:pPr lvl="2"/>
            <a:r>
              <a:rPr lang="nl-NL" dirty="0" err="1" smtClean="0"/>
              <a:t>Aviation</a:t>
            </a:r>
            <a:endParaRPr lang="nl-NL" dirty="0" smtClean="0"/>
          </a:p>
          <a:p>
            <a:pPr lvl="2"/>
            <a:r>
              <a:rPr lang="nl-NL" dirty="0" smtClean="0"/>
              <a:t>Hartfunctielaborant</a:t>
            </a:r>
          </a:p>
          <a:p>
            <a:pPr lvl="2"/>
            <a:r>
              <a:rPr lang="nl-NL" dirty="0" smtClean="0"/>
              <a:t>Laborant Klinische Neurofysiologie</a:t>
            </a:r>
          </a:p>
          <a:p>
            <a:pPr lvl="2"/>
            <a:r>
              <a:rPr lang="nl-NL" dirty="0" smtClean="0"/>
              <a:t>Land- en Watermanagement </a:t>
            </a:r>
          </a:p>
          <a:p>
            <a:pPr lvl="2"/>
            <a:r>
              <a:rPr lang="nl-NL" dirty="0" err="1" smtClean="0"/>
              <a:t>Logistics</a:t>
            </a:r>
            <a:r>
              <a:rPr lang="nl-NL" dirty="0" smtClean="0"/>
              <a:t> Engineering</a:t>
            </a:r>
          </a:p>
          <a:p>
            <a:pPr lvl="2"/>
            <a:r>
              <a:rPr lang="nl-NL" dirty="0" smtClean="0"/>
              <a:t>Maritieme Techniek</a:t>
            </a:r>
          </a:p>
          <a:p>
            <a:pPr lvl="2"/>
            <a:r>
              <a:rPr lang="nl-NL" dirty="0" smtClean="0"/>
              <a:t>Mens en Techniek</a:t>
            </a:r>
          </a:p>
          <a:p>
            <a:pPr lvl="2"/>
            <a:r>
              <a:rPr lang="nl-NL" dirty="0" smtClean="0"/>
              <a:t>Milieukunde</a:t>
            </a:r>
          </a:p>
          <a:p>
            <a:pPr lvl="2"/>
            <a:r>
              <a:rPr lang="nl-NL" dirty="0" smtClean="0"/>
              <a:t>Optometrie</a:t>
            </a:r>
          </a:p>
          <a:p>
            <a:pPr lvl="2"/>
            <a:r>
              <a:rPr lang="nl-NL" dirty="0" smtClean="0"/>
              <a:t>Verkeer en Logistiek</a:t>
            </a:r>
          </a:p>
          <a:p>
            <a:pPr lvl="2"/>
            <a:r>
              <a:rPr lang="nl-NL" dirty="0" smtClean="0"/>
              <a:t>Watermanagement</a:t>
            </a:r>
          </a:p>
          <a:p>
            <a:pPr lvl="2"/>
            <a:r>
              <a:rPr lang="nl-NL" dirty="0" smtClean="0"/>
              <a:t>Voedingsmiddelentechnologie</a:t>
            </a:r>
          </a:p>
          <a:p>
            <a:pPr marL="0" indent="0">
              <a:buNone/>
            </a:pPr>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12</a:t>
            </a:fld>
            <a:endParaRPr lang="nl-NL"/>
          </a:p>
        </p:txBody>
      </p:sp>
    </p:spTree>
    <p:extLst>
      <p:ext uri="{BB962C8B-B14F-4D97-AF65-F5344CB8AC3E}">
        <p14:creationId xmlns:p14="http://schemas.microsoft.com/office/powerpoint/2010/main" val="1068780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nl-NL" b="1" dirty="0" smtClean="0"/>
              <a:t>Wensen van werkgevers: </a:t>
            </a:r>
            <a:br>
              <a:rPr lang="nl-NL" b="1" dirty="0" smtClean="0"/>
            </a:br>
            <a:r>
              <a:rPr lang="nl-NL" b="1" dirty="0" smtClean="0"/>
              <a:t>T-</a:t>
            </a:r>
            <a:r>
              <a:rPr lang="nl-NL" b="1" dirty="0" err="1" smtClean="0"/>
              <a:t>shaped</a:t>
            </a:r>
            <a:r>
              <a:rPr lang="nl-NL" b="1" dirty="0" smtClean="0"/>
              <a:t> person</a:t>
            </a:r>
            <a:endParaRPr lang="nl-NL" b="1"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13</a:t>
            </a:fld>
            <a:endParaRPr lang="nl-NL"/>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98125"/>
            <a:ext cx="4038600" cy="273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2080" y="2492896"/>
            <a:ext cx="286492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645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a:t>
            </a:r>
            <a:r>
              <a:rPr lang="nl-NL" b="1" dirty="0" err="1" smtClean="0"/>
              <a:t>shaped</a:t>
            </a:r>
            <a:r>
              <a:rPr lang="nl-NL" b="1" dirty="0" smtClean="0"/>
              <a:t> persons</a:t>
            </a:r>
            <a:endParaRPr lang="nl-NL" b="1" dirty="0"/>
          </a:p>
        </p:txBody>
      </p:sp>
      <p:sp>
        <p:nvSpPr>
          <p:cNvPr id="8" name="Tijdelijke aanduiding voor inhoud 7"/>
          <p:cNvSpPr>
            <a:spLocks noGrp="1"/>
          </p:cNvSpPr>
          <p:nvPr>
            <p:ph sz="half" idx="2"/>
          </p:nvPr>
        </p:nvSpPr>
        <p:spPr/>
        <p:txBody>
          <a:bodyPr>
            <a:normAutofit fontScale="70000" lnSpcReduction="20000"/>
          </a:bodyPr>
          <a:lstStyle/>
          <a:p>
            <a:r>
              <a:rPr lang="en-US" dirty="0" smtClean="0"/>
              <a:t>The concept ‘T-shaped persons’ is a metaphor used in job recruitment to describe the abilities of persons in the workforce. </a:t>
            </a:r>
          </a:p>
          <a:p>
            <a:r>
              <a:rPr lang="en-US" dirty="0" smtClean="0"/>
              <a:t>Vertical bar: the depth of related skills and expertise in a single field.</a:t>
            </a:r>
          </a:p>
          <a:p>
            <a:r>
              <a:rPr lang="en-US" dirty="0" smtClean="0"/>
              <a:t>Horizontal bar: the ability to collaborate across disciplines with experts in other areas and to apply knowledge in areas of expertise other than one's own; this requires empathy and enthusiasm about other people’s disciplines.          </a:t>
            </a:r>
          </a:p>
          <a:p>
            <a:pPr marL="0" indent="0">
              <a:buNone/>
            </a:pPr>
            <a:r>
              <a:rPr lang="en-US" dirty="0" smtClean="0"/>
              <a:t>(Tim Brown, IDEO CEO, 2010)</a:t>
            </a:r>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14</a:t>
            </a:fld>
            <a:endParaRPr lang="nl-NL"/>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38396" y="1631852"/>
            <a:ext cx="3676207"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280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fontScale="90000"/>
          </a:bodyPr>
          <a:lstStyle/>
          <a:p>
            <a:r>
              <a:rPr lang="nl-NL" b="1" dirty="0" smtClean="0"/>
              <a:t>Voordelen van interdisciplinair onderwijs</a:t>
            </a:r>
            <a:endParaRPr lang="nl-NL" b="1" dirty="0"/>
          </a:p>
        </p:txBody>
      </p:sp>
      <p:sp>
        <p:nvSpPr>
          <p:cNvPr id="9" name="Tijdelijke aanduiding voor inhoud 8"/>
          <p:cNvSpPr>
            <a:spLocks noGrp="1"/>
          </p:cNvSpPr>
          <p:nvPr>
            <p:ph idx="1"/>
          </p:nvPr>
        </p:nvSpPr>
        <p:spPr>
          <a:xfrm>
            <a:off x="457200" y="1628800"/>
            <a:ext cx="8229600" cy="4497363"/>
          </a:xfrm>
        </p:spPr>
        <p:txBody>
          <a:bodyPr/>
          <a:lstStyle/>
          <a:p>
            <a:r>
              <a:rPr lang="nl-NL" dirty="0" smtClean="0"/>
              <a:t>Voorbereiding op burgerschap: </a:t>
            </a:r>
            <a:r>
              <a:rPr lang="nl-NL" dirty="0" err="1" smtClean="0"/>
              <a:t>scientific</a:t>
            </a:r>
            <a:r>
              <a:rPr lang="nl-NL" dirty="0" smtClean="0"/>
              <a:t> </a:t>
            </a:r>
            <a:r>
              <a:rPr lang="nl-NL" dirty="0" err="1" smtClean="0"/>
              <a:t>literacy</a:t>
            </a:r>
            <a:endParaRPr lang="nl-NL" dirty="0" smtClean="0"/>
          </a:p>
          <a:p>
            <a:r>
              <a:rPr lang="nl-NL" dirty="0" smtClean="0"/>
              <a:t>Beeldvorming van ontwikkeling in de wetenschap</a:t>
            </a:r>
          </a:p>
          <a:p>
            <a:r>
              <a:rPr lang="nl-NL" dirty="0" smtClean="0"/>
              <a:t>Oriëntatie op vervolgonderwijs</a:t>
            </a:r>
          </a:p>
          <a:p>
            <a:r>
              <a:rPr lang="nl-NL" dirty="0" smtClean="0"/>
              <a:t>Voorbereiding op de arbeidsmarkt</a:t>
            </a:r>
          </a:p>
          <a:p>
            <a:r>
              <a:rPr lang="nl-NL" dirty="0" smtClean="0"/>
              <a:t>Kunstmatige scheiding van kennis opheffen</a:t>
            </a:r>
          </a:p>
          <a:p>
            <a:r>
              <a:rPr lang="nl-NL" dirty="0" smtClean="0"/>
              <a:t>Motiveren van leerlingen: herkenbaarheid</a:t>
            </a:r>
            <a:endParaRPr lang="nl-NL" dirty="0"/>
          </a:p>
        </p:txBody>
      </p:sp>
      <p:sp>
        <p:nvSpPr>
          <p:cNvPr id="5" name="Tijdelijke aanduiding voor datum 4"/>
          <p:cNvSpPr>
            <a:spLocks noGrp="1"/>
          </p:cNvSpPr>
          <p:nvPr>
            <p:ph type="dt" sz="half" idx="10"/>
          </p:nvPr>
        </p:nvSpPr>
        <p:spPr/>
        <p:txBody>
          <a:bodyPr/>
          <a:lstStyle/>
          <a:p>
            <a:r>
              <a:rPr lang="nl-NL" smtClean="0"/>
              <a:t>12-12-2015</a:t>
            </a:r>
            <a:endParaRPr lang="nl-NL"/>
          </a:p>
        </p:txBody>
      </p:sp>
      <p:sp>
        <p:nvSpPr>
          <p:cNvPr id="6" name="Tijdelijke aanduiding voor voettekst 5"/>
          <p:cNvSpPr>
            <a:spLocks noGrp="1"/>
          </p:cNvSpPr>
          <p:nvPr>
            <p:ph type="ftr" sz="quarter" idx="11"/>
          </p:nvPr>
        </p:nvSpPr>
        <p:spPr/>
        <p:txBody>
          <a:bodyPr/>
          <a:lstStyle/>
          <a:p>
            <a:r>
              <a:rPr lang="nl-NL" smtClean="0"/>
              <a:t>WND 2015</a:t>
            </a:r>
            <a:endParaRPr lang="nl-NL"/>
          </a:p>
        </p:txBody>
      </p:sp>
      <p:sp>
        <p:nvSpPr>
          <p:cNvPr id="7" name="Tijdelijke aanduiding voor dianummer 6"/>
          <p:cNvSpPr>
            <a:spLocks noGrp="1"/>
          </p:cNvSpPr>
          <p:nvPr>
            <p:ph type="sldNum" sz="quarter" idx="12"/>
          </p:nvPr>
        </p:nvSpPr>
        <p:spPr/>
        <p:txBody>
          <a:bodyPr/>
          <a:lstStyle/>
          <a:p>
            <a:fld id="{367B7894-F6AA-4454-BA0F-603744DE0A69}" type="slidenum">
              <a:rPr lang="nl-NL" smtClean="0"/>
              <a:t>15</a:t>
            </a:fld>
            <a:endParaRPr lang="nl-NL"/>
          </a:p>
        </p:txBody>
      </p:sp>
    </p:spTree>
    <p:extLst>
      <p:ext uri="{BB962C8B-B14F-4D97-AF65-F5344CB8AC3E}">
        <p14:creationId xmlns:p14="http://schemas.microsoft.com/office/powerpoint/2010/main" val="2724360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924944"/>
            <a:ext cx="8229600" cy="1584176"/>
          </a:xfrm>
        </p:spPr>
        <p:txBody>
          <a:bodyPr>
            <a:normAutofit/>
          </a:bodyPr>
          <a:lstStyle/>
          <a:p>
            <a:r>
              <a:rPr lang="nl-NL" b="1" dirty="0" smtClean="0"/>
              <a:t>Dus natuurkunde als apart vak afschaffen?</a:t>
            </a:r>
            <a:endParaRPr lang="nl-NL" b="1"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16</a:t>
            </a:fld>
            <a:endParaRPr lang="nl-NL"/>
          </a:p>
        </p:txBody>
      </p:sp>
    </p:spTree>
    <p:extLst>
      <p:ext uri="{BB962C8B-B14F-4D97-AF65-F5344CB8AC3E}">
        <p14:creationId xmlns:p14="http://schemas.microsoft.com/office/powerpoint/2010/main" val="4158981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Nadelen van interdisciplinair onderwijs</a:t>
            </a:r>
            <a:endParaRPr lang="nl-NL" b="1" dirty="0"/>
          </a:p>
        </p:txBody>
      </p:sp>
      <p:sp>
        <p:nvSpPr>
          <p:cNvPr id="3" name="Tijdelijke aanduiding voor inhoud 2"/>
          <p:cNvSpPr>
            <a:spLocks noGrp="1"/>
          </p:cNvSpPr>
          <p:nvPr>
            <p:ph idx="1"/>
          </p:nvPr>
        </p:nvSpPr>
        <p:spPr/>
        <p:txBody>
          <a:bodyPr>
            <a:normAutofit fontScale="92500"/>
          </a:bodyPr>
          <a:lstStyle/>
          <a:p>
            <a:r>
              <a:rPr lang="nl-NL" dirty="0" smtClean="0"/>
              <a:t>In strijd met de schoolcultuur:</a:t>
            </a:r>
          </a:p>
          <a:p>
            <a:pPr lvl="1"/>
            <a:r>
              <a:rPr lang="nl-NL" dirty="0" smtClean="0"/>
              <a:t>Kennis van docenten</a:t>
            </a:r>
          </a:p>
          <a:p>
            <a:pPr lvl="1"/>
            <a:r>
              <a:rPr lang="nl-NL" dirty="0" smtClean="0"/>
              <a:t>Identiteit van docenten</a:t>
            </a:r>
          </a:p>
          <a:p>
            <a:pPr lvl="1"/>
            <a:r>
              <a:rPr lang="nl-NL" dirty="0" err="1" smtClean="0"/>
              <a:t>Communities</a:t>
            </a:r>
            <a:r>
              <a:rPr lang="nl-NL" dirty="0" smtClean="0"/>
              <a:t> van docenten</a:t>
            </a:r>
          </a:p>
          <a:p>
            <a:pPr lvl="1"/>
            <a:r>
              <a:rPr lang="nl-NL" dirty="0" smtClean="0"/>
              <a:t>Status van vakken</a:t>
            </a:r>
          </a:p>
          <a:p>
            <a:r>
              <a:rPr lang="nl-NL" dirty="0" smtClean="0"/>
              <a:t>Verlies van steun uit de wetenschappelijke wereld en het bedrijfsleven (NNV, KNCV, NIBI, VNCI)</a:t>
            </a:r>
          </a:p>
          <a:p>
            <a:r>
              <a:rPr lang="nl-NL" dirty="0" smtClean="0"/>
              <a:t>Teloorgaan van specifieke bijdragen van disciplines aan kennisvorming</a:t>
            </a:r>
          </a:p>
          <a:p>
            <a:pPr lvl="1"/>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17</a:t>
            </a:fld>
            <a:endParaRPr lang="nl-NL"/>
          </a:p>
        </p:txBody>
      </p:sp>
    </p:spTree>
    <p:extLst>
      <p:ext uri="{BB962C8B-B14F-4D97-AF65-F5344CB8AC3E}">
        <p14:creationId xmlns:p14="http://schemas.microsoft.com/office/powerpoint/2010/main" val="3328312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Wat maakt natuurkunde bijzonder?</a:t>
            </a:r>
            <a:endParaRPr lang="nl-NL" b="1" dirty="0"/>
          </a:p>
        </p:txBody>
      </p:sp>
      <p:sp>
        <p:nvSpPr>
          <p:cNvPr id="3" name="Tijdelijke aanduiding voor inhoud 2"/>
          <p:cNvSpPr>
            <a:spLocks noGrp="1"/>
          </p:cNvSpPr>
          <p:nvPr>
            <p:ph idx="1"/>
          </p:nvPr>
        </p:nvSpPr>
        <p:spPr>
          <a:xfrm>
            <a:off x="457200" y="1600200"/>
            <a:ext cx="8435280" cy="4709120"/>
          </a:xfrm>
        </p:spPr>
        <p:txBody>
          <a:bodyPr>
            <a:normAutofit fontScale="77500" lnSpcReduction="20000"/>
          </a:bodyPr>
          <a:lstStyle/>
          <a:p>
            <a:r>
              <a:rPr lang="nl-NL" dirty="0" smtClean="0"/>
              <a:t>Gebruik van behoudswetten: E, p, q, m</a:t>
            </a:r>
          </a:p>
          <a:p>
            <a:r>
              <a:rPr lang="nl-NL" dirty="0" smtClean="0"/>
              <a:t>Extremiteiten: schaalgrootte van zeer klein tot gigantisch</a:t>
            </a:r>
          </a:p>
          <a:p>
            <a:r>
              <a:rPr lang="nl-NL" dirty="0" err="1" smtClean="0"/>
              <a:t>Quantumtheorie</a:t>
            </a:r>
            <a:endParaRPr lang="nl-NL" dirty="0" smtClean="0"/>
          </a:p>
          <a:p>
            <a:r>
              <a:rPr lang="nl-NL" dirty="0" smtClean="0"/>
              <a:t>Relativiteitstheorie </a:t>
            </a:r>
          </a:p>
          <a:p>
            <a:r>
              <a:rPr lang="nl-NL" dirty="0" smtClean="0"/>
              <a:t>Samenhang van 4 fundamentele krachten</a:t>
            </a:r>
          </a:p>
          <a:p>
            <a:r>
              <a:rPr lang="nl-NL" dirty="0" smtClean="0"/>
              <a:t>Equivalentie van massa en energie</a:t>
            </a:r>
          </a:p>
          <a:p>
            <a:r>
              <a:rPr lang="nl-NL" dirty="0" smtClean="0"/>
              <a:t>Streven naar identificeren van fundamentele en unificerende principes zoals wetten</a:t>
            </a:r>
          </a:p>
          <a:p>
            <a:r>
              <a:rPr lang="nl-NL" dirty="0" smtClean="0"/>
              <a:t>Modelleren: starten met een zo eenvoudig mogelijk model</a:t>
            </a:r>
          </a:p>
          <a:p>
            <a:r>
              <a:rPr lang="nl-NL" dirty="0" smtClean="0"/>
              <a:t>Wisselwerking theorie - modellen - experimenten</a:t>
            </a:r>
          </a:p>
          <a:p>
            <a:r>
              <a:rPr lang="nl-NL" dirty="0" smtClean="0"/>
              <a:t>Brede toepasbaarheid van concepten</a:t>
            </a:r>
            <a:r>
              <a:rPr lang="nl-NL" dirty="0"/>
              <a:t> </a:t>
            </a:r>
            <a:r>
              <a:rPr lang="nl-NL" dirty="0" smtClean="0"/>
              <a:t>en werkwijzen</a:t>
            </a:r>
          </a:p>
          <a:p>
            <a:r>
              <a:rPr lang="nl-NL" dirty="0" smtClean="0"/>
              <a:t>Aanvullingen?</a:t>
            </a:r>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18</a:t>
            </a:fld>
            <a:endParaRPr lang="nl-NL"/>
          </a:p>
        </p:txBody>
      </p:sp>
    </p:spTree>
    <p:extLst>
      <p:ext uri="{BB962C8B-B14F-4D97-AF65-F5344CB8AC3E}">
        <p14:creationId xmlns:p14="http://schemas.microsoft.com/office/powerpoint/2010/main" val="4181117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12-12-2015</a:t>
            </a:r>
            <a:endParaRPr lang="nl-NL"/>
          </a:p>
        </p:txBody>
      </p:sp>
      <p:sp>
        <p:nvSpPr>
          <p:cNvPr id="3" name="Tijdelijke aanduiding voor voettekst 2"/>
          <p:cNvSpPr>
            <a:spLocks noGrp="1"/>
          </p:cNvSpPr>
          <p:nvPr>
            <p:ph type="ftr" sz="quarter" idx="11"/>
          </p:nvPr>
        </p:nvSpPr>
        <p:spPr/>
        <p:txBody>
          <a:bodyPr/>
          <a:lstStyle/>
          <a:p>
            <a:r>
              <a:rPr lang="nl-NL" smtClean="0"/>
              <a:t>WND 2015</a:t>
            </a:r>
            <a:endParaRPr lang="nl-NL"/>
          </a:p>
        </p:txBody>
      </p:sp>
      <p:sp>
        <p:nvSpPr>
          <p:cNvPr id="4" name="Tijdelijke aanduiding voor dianummer 3"/>
          <p:cNvSpPr>
            <a:spLocks noGrp="1"/>
          </p:cNvSpPr>
          <p:nvPr>
            <p:ph type="sldNum" sz="quarter" idx="12"/>
          </p:nvPr>
        </p:nvSpPr>
        <p:spPr/>
        <p:txBody>
          <a:bodyPr/>
          <a:lstStyle/>
          <a:p>
            <a:fld id="{367B7894-F6AA-4454-BA0F-603744DE0A69}" type="slidenum">
              <a:rPr lang="nl-NL" smtClean="0"/>
              <a:t>19</a:t>
            </a:fld>
            <a:endParaRPr lang="nl-NL"/>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6096" y="116632"/>
            <a:ext cx="2892552" cy="662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539552" y="692697"/>
            <a:ext cx="4320480" cy="4955203"/>
          </a:xfrm>
          <a:prstGeom prst="rect">
            <a:avLst/>
          </a:prstGeom>
        </p:spPr>
        <p:txBody>
          <a:bodyPr wrap="square">
            <a:spAutoFit/>
          </a:bodyPr>
          <a:lstStyle/>
          <a:p>
            <a:pPr lvl="0">
              <a:spcBef>
                <a:spcPct val="20000"/>
              </a:spcBef>
            </a:pPr>
            <a:r>
              <a:rPr lang="en-US" sz="2000" b="1" dirty="0" smtClean="0"/>
              <a:t>The approach of a theoretical physicist</a:t>
            </a:r>
          </a:p>
          <a:p>
            <a:pPr lvl="0">
              <a:spcBef>
                <a:spcPct val="20000"/>
              </a:spcBef>
            </a:pPr>
            <a:endParaRPr lang="en-US" sz="2000" b="1" dirty="0"/>
          </a:p>
          <a:p>
            <a:pPr lvl="0">
              <a:spcBef>
                <a:spcPct val="20000"/>
              </a:spcBef>
            </a:pPr>
            <a:r>
              <a:rPr lang="en-US" sz="2000" dirty="0" smtClean="0"/>
              <a:t>Milk </a:t>
            </a:r>
            <a:r>
              <a:rPr lang="en-US" sz="2000" dirty="0"/>
              <a:t>production at a dairy farm was low, so a farmer wrote to the local university to ask for help. A multidisciplinary team of professors was assembled, headed by a theoretical physicist, and two weeks of intensive on-site investigation took place. </a:t>
            </a:r>
          </a:p>
          <a:p>
            <a:pPr lvl="0">
              <a:spcBef>
                <a:spcPct val="20000"/>
              </a:spcBef>
            </a:pPr>
            <a:endParaRPr lang="en-US" sz="2000" dirty="0"/>
          </a:p>
          <a:p>
            <a:pPr lvl="0">
              <a:spcBef>
                <a:spcPct val="20000"/>
              </a:spcBef>
            </a:pPr>
            <a:r>
              <a:rPr lang="en-US" sz="2000" dirty="0"/>
              <a:t>Shortly thereafter the physicist returned to the farm, and advised the farmer, “I have the solution, but it only works in the case of spherical cows in a vacuum.”</a:t>
            </a:r>
          </a:p>
        </p:txBody>
      </p:sp>
    </p:spTree>
    <p:extLst>
      <p:ext uri="{BB962C8B-B14F-4D97-AF65-F5344CB8AC3E}">
        <p14:creationId xmlns:p14="http://schemas.microsoft.com/office/powerpoint/2010/main" val="316487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Waarom deze presentatie? </a:t>
            </a:r>
            <a:endParaRPr lang="nl-NL" b="1" dirty="0"/>
          </a:p>
        </p:txBody>
      </p:sp>
      <p:sp>
        <p:nvSpPr>
          <p:cNvPr id="3" name="Tijdelijke aanduiding voor inhoud 2"/>
          <p:cNvSpPr>
            <a:spLocks noGrp="1"/>
          </p:cNvSpPr>
          <p:nvPr>
            <p:ph idx="1"/>
          </p:nvPr>
        </p:nvSpPr>
        <p:spPr/>
        <p:txBody>
          <a:bodyPr>
            <a:normAutofit lnSpcReduction="10000"/>
          </a:bodyPr>
          <a:lstStyle/>
          <a:p>
            <a:r>
              <a:rPr lang="nl-NL" dirty="0" smtClean="0"/>
              <a:t>  Verzoek van het bestuur van de Werkgroep</a:t>
            </a:r>
          </a:p>
          <a:p>
            <a:pPr marL="514350" indent="-457200"/>
            <a:r>
              <a:rPr lang="nl-NL" dirty="0" smtClean="0"/>
              <a:t>Mijn voorgeschiedenis:</a:t>
            </a:r>
          </a:p>
          <a:p>
            <a:pPr marL="914400" lvl="1" indent="-457200"/>
            <a:r>
              <a:rPr lang="nl-NL" dirty="0" smtClean="0"/>
              <a:t>Belangstelling</a:t>
            </a:r>
          </a:p>
          <a:p>
            <a:pPr marL="914400" lvl="1" indent="-457200"/>
            <a:r>
              <a:rPr lang="nl-NL" dirty="0" smtClean="0"/>
              <a:t>Ervaring met curriculumprojecten: </a:t>
            </a:r>
          </a:p>
          <a:p>
            <a:pPr marL="457200" lvl="1" indent="0">
              <a:buNone/>
            </a:pPr>
            <a:r>
              <a:rPr lang="nl-NL" dirty="0"/>
              <a:t>	</a:t>
            </a:r>
            <a:r>
              <a:rPr lang="nl-NL" dirty="0" smtClean="0"/>
              <a:t>nationaal en internationaal</a:t>
            </a:r>
          </a:p>
          <a:p>
            <a:pPr marL="514350" indent="-457200"/>
            <a:r>
              <a:rPr lang="nl-NL" dirty="0" smtClean="0"/>
              <a:t>Platform Onderwijs2032</a:t>
            </a:r>
          </a:p>
          <a:p>
            <a:pPr marL="914400" lvl="1" indent="-457200"/>
            <a:r>
              <a:rPr lang="nl-NL" dirty="0" err="1" smtClean="0"/>
              <a:t>Pre-advies</a:t>
            </a:r>
            <a:r>
              <a:rPr lang="nl-NL" dirty="0" smtClean="0"/>
              <a:t> Platform:</a:t>
            </a:r>
          </a:p>
          <a:p>
            <a:pPr marL="57150" indent="0">
              <a:buNone/>
            </a:pPr>
            <a:r>
              <a:rPr lang="nl-NL" dirty="0" smtClean="0"/>
              <a:t>	</a:t>
            </a:r>
            <a:r>
              <a:rPr lang="nl-NL" dirty="0" smtClean="0">
                <a:solidFill>
                  <a:srgbClr val="FF0000"/>
                </a:solidFill>
              </a:rPr>
              <a:t>“De klassieke indeling in vakken staat wat 	betreft het Platform niet meer centraal” </a:t>
            </a:r>
          </a:p>
          <a:p>
            <a:pPr marL="514350" indent="-457200"/>
            <a:endParaRPr lang="nl-NL" dirty="0" smtClean="0">
              <a:solidFill>
                <a:srgbClr val="FF0000"/>
              </a:solidFill>
            </a:endParaRPr>
          </a:p>
          <a:p>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2</a:t>
            </a:fld>
            <a:endParaRPr lang="nl-NL"/>
          </a:p>
        </p:txBody>
      </p:sp>
    </p:spTree>
    <p:extLst>
      <p:ext uri="{BB962C8B-B14F-4D97-AF65-F5344CB8AC3E}">
        <p14:creationId xmlns:p14="http://schemas.microsoft.com/office/powerpoint/2010/main" val="934335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39552" y="332656"/>
            <a:ext cx="8085584" cy="864096"/>
          </a:xfrm>
        </p:spPr>
        <p:txBody>
          <a:bodyPr>
            <a:normAutofit fontScale="90000"/>
          </a:bodyPr>
          <a:lstStyle/>
          <a:p>
            <a:r>
              <a:rPr lang="nl-NL" dirty="0" smtClean="0"/>
              <a:t>Recente voorbeelden uit de biofysica</a:t>
            </a:r>
            <a:endParaRPr lang="nl-N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28809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628800"/>
            <a:ext cx="5164074" cy="194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7" y="3789040"/>
            <a:ext cx="44577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033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3672408" cy="1008112"/>
          </a:xfrm>
        </p:spPr>
        <p:txBody>
          <a:bodyPr>
            <a:noAutofit/>
          </a:bodyPr>
          <a:lstStyle/>
          <a:p>
            <a:r>
              <a:rPr lang="nl-NL" dirty="0" smtClean="0">
                <a:effectLst/>
              </a:rPr>
              <a:t>Cross </a:t>
            </a:r>
            <a:r>
              <a:rPr lang="nl-NL" dirty="0" err="1" smtClean="0">
                <a:effectLst/>
              </a:rPr>
              <a:t>section</a:t>
            </a:r>
            <a:r>
              <a:rPr lang="nl-NL" dirty="0" smtClean="0">
                <a:effectLst/>
              </a:rPr>
              <a:t> of a </a:t>
            </a:r>
            <a:r>
              <a:rPr lang="nl-NL" dirty="0" err="1" smtClean="0">
                <a:effectLst/>
              </a:rPr>
              <a:t>Chlamydomonas</a:t>
            </a:r>
            <a:r>
              <a:rPr lang="nl-NL" dirty="0" smtClean="0">
                <a:effectLst/>
              </a:rPr>
              <a:t> </a:t>
            </a:r>
            <a:r>
              <a:rPr lang="nl-NL" dirty="0" err="1" smtClean="0">
                <a:effectLst/>
              </a:rPr>
              <a:t>reinhardtii</a:t>
            </a:r>
            <a:r>
              <a:rPr lang="nl-NL" dirty="0" smtClean="0">
                <a:effectLst/>
              </a:rPr>
              <a:t> </a:t>
            </a:r>
            <a:r>
              <a:rPr lang="nl-NL" dirty="0" err="1" smtClean="0">
                <a:effectLst/>
              </a:rPr>
              <a:t>algae</a:t>
            </a:r>
            <a:r>
              <a:rPr lang="nl-NL" dirty="0" smtClean="0">
                <a:effectLst/>
              </a:rPr>
              <a:t> </a:t>
            </a:r>
            <a:r>
              <a:rPr lang="nl-NL" dirty="0" err="1" smtClean="0">
                <a:effectLst/>
              </a:rPr>
              <a:t>cell</a:t>
            </a:r>
            <a:r>
              <a:rPr lang="nl-NL" dirty="0" smtClean="0">
                <a:effectLst/>
              </a:rPr>
              <a:t>, a 3D </a:t>
            </a:r>
            <a:r>
              <a:rPr lang="nl-NL" dirty="0" err="1" smtClean="0">
                <a:effectLst/>
              </a:rPr>
              <a:t>representation</a:t>
            </a:r>
            <a:endParaRPr lang="nl-NL" dirty="0"/>
          </a:p>
        </p:txBody>
      </p:sp>
      <p:sp>
        <p:nvSpPr>
          <p:cNvPr id="4" name="Tijdelijke aanduiding voor tekst 3"/>
          <p:cNvSpPr>
            <a:spLocks noGrp="1"/>
          </p:cNvSpPr>
          <p:nvPr>
            <p:ph type="body" sz="half" idx="2"/>
          </p:nvPr>
        </p:nvSpPr>
        <p:spPr>
          <a:xfrm>
            <a:off x="457200" y="1556792"/>
            <a:ext cx="3008313" cy="4569371"/>
          </a:xfrm>
        </p:spPr>
        <p:txBody>
          <a:bodyPr/>
          <a:lstStyle/>
          <a:p>
            <a:r>
              <a:rPr lang="en-US" sz="1600" i="1" dirty="0" err="1" smtClean="0"/>
              <a:t>Chlamydomonas</a:t>
            </a:r>
            <a:r>
              <a:rPr lang="en-US" sz="1600" dirty="0" smtClean="0"/>
              <a:t> is used as a </a:t>
            </a:r>
            <a:r>
              <a:rPr lang="en-US" sz="1600" dirty="0" smtClean="0">
                <a:hlinkClick r:id="rId2" action="ppaction://hlinkfile" tooltip="Model organism"/>
              </a:rPr>
              <a:t>model organism</a:t>
            </a:r>
            <a:r>
              <a:rPr lang="en-US" sz="1600" dirty="0" smtClean="0"/>
              <a:t> for research on fundamental questions in </a:t>
            </a:r>
            <a:r>
              <a:rPr lang="en-US" sz="1600" dirty="0" smtClean="0">
                <a:hlinkClick r:id="rId3" action="ppaction://hlinkfile" tooltip="Cell (biology)"/>
              </a:rPr>
              <a:t>cell</a:t>
            </a:r>
            <a:r>
              <a:rPr lang="en-US" sz="1600" dirty="0" smtClean="0"/>
              <a:t> and </a:t>
            </a:r>
            <a:r>
              <a:rPr lang="en-US" sz="1600" dirty="0" smtClean="0">
                <a:hlinkClick r:id="rId4" action="ppaction://hlinkfile" tooltip="Molecular biology"/>
              </a:rPr>
              <a:t>molecular biology</a:t>
            </a:r>
            <a:r>
              <a:rPr lang="en-US" sz="1600" dirty="0" smtClean="0"/>
              <a:t> such as:</a:t>
            </a:r>
          </a:p>
          <a:p>
            <a:r>
              <a:rPr lang="en-US" sz="1600" dirty="0" smtClean="0"/>
              <a:t>How do cells move?</a:t>
            </a:r>
          </a:p>
          <a:p>
            <a:r>
              <a:rPr lang="en-US" sz="1600" dirty="0" smtClean="0"/>
              <a:t>How do cells respond to light?</a:t>
            </a:r>
          </a:p>
          <a:p>
            <a:r>
              <a:rPr lang="en-US" sz="1600" dirty="0" smtClean="0"/>
              <a:t>How do cells recognize one another?</a:t>
            </a:r>
          </a:p>
          <a:p>
            <a:r>
              <a:rPr lang="en-US" sz="1600" dirty="0" smtClean="0"/>
              <a:t>How do cells generate regular, repeatable </a:t>
            </a:r>
            <a:r>
              <a:rPr lang="en-US" sz="1600" dirty="0" err="1" smtClean="0">
                <a:hlinkClick r:id="rId5" action="ppaction://hlinkfile" tooltip="Flagellum"/>
              </a:rPr>
              <a:t>flagellar</a:t>
            </a:r>
            <a:r>
              <a:rPr lang="en-US" sz="1600" dirty="0" smtClean="0"/>
              <a:t> waveforms?</a:t>
            </a:r>
          </a:p>
          <a:p>
            <a:r>
              <a:rPr lang="en-US" sz="1600" dirty="0" smtClean="0"/>
              <a:t>How do cells regulate their proteome to control </a:t>
            </a:r>
            <a:r>
              <a:rPr lang="en-US" sz="1600" dirty="0" err="1" smtClean="0">
                <a:hlinkClick r:id="rId5" action="ppaction://hlinkfile" tooltip="Flagellum"/>
              </a:rPr>
              <a:t>flagellar</a:t>
            </a:r>
            <a:r>
              <a:rPr lang="en-US" sz="1600" dirty="0" smtClean="0"/>
              <a:t> length?</a:t>
            </a:r>
          </a:p>
          <a:p>
            <a:r>
              <a:rPr lang="en-US" sz="1600" dirty="0" smtClean="0"/>
              <a:t>How do cells respond to changes in mineral nutrition? (nitrogen, sulfur, etc.)</a:t>
            </a:r>
          </a:p>
          <a:p>
            <a:endParaRPr lang="nl-NL" dirty="0"/>
          </a:p>
        </p:txBody>
      </p:sp>
      <p:pic>
        <p:nvPicPr>
          <p:cNvPr id="205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779912" y="692696"/>
            <a:ext cx="4857750" cy="506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844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636912"/>
            <a:ext cx="8229600" cy="1800200"/>
          </a:xfrm>
        </p:spPr>
        <p:txBody>
          <a:bodyPr>
            <a:normAutofit/>
          </a:bodyPr>
          <a:lstStyle/>
          <a:p>
            <a:r>
              <a:rPr lang="nl-NL" b="1" dirty="0" smtClean="0"/>
              <a:t>Niets veranderen: schoolvakken handhaven zoals vroeger?</a:t>
            </a:r>
            <a:endParaRPr lang="nl-NL" b="1"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22</a:t>
            </a:fld>
            <a:endParaRPr lang="nl-NL"/>
          </a:p>
        </p:txBody>
      </p:sp>
    </p:spTree>
    <p:extLst>
      <p:ext uri="{BB962C8B-B14F-4D97-AF65-F5344CB8AC3E}">
        <p14:creationId xmlns:p14="http://schemas.microsoft.com/office/powerpoint/2010/main" val="230114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Hoe samenhang bereiken zonder verlies van disciplinaire eigenheid?</a:t>
            </a:r>
            <a:endParaRPr lang="nl-NL" b="1" dirty="0"/>
          </a:p>
        </p:txBody>
      </p:sp>
      <p:sp>
        <p:nvSpPr>
          <p:cNvPr id="3" name="Tijdelijke aanduiding voor inhoud 2"/>
          <p:cNvSpPr>
            <a:spLocks noGrp="1"/>
          </p:cNvSpPr>
          <p:nvPr>
            <p:ph idx="1"/>
          </p:nvPr>
        </p:nvSpPr>
        <p:spPr>
          <a:xfrm>
            <a:off x="457200" y="1600200"/>
            <a:ext cx="8435280" cy="4525963"/>
          </a:xfrm>
        </p:spPr>
        <p:txBody>
          <a:bodyPr>
            <a:normAutofit fontScale="92500" lnSpcReduction="20000"/>
          </a:bodyPr>
          <a:lstStyle/>
          <a:p>
            <a:r>
              <a:rPr lang="nl-NL" dirty="0" smtClean="0"/>
              <a:t>Afstemmen van vakken:</a:t>
            </a:r>
          </a:p>
          <a:p>
            <a:pPr lvl="1"/>
            <a:r>
              <a:rPr lang="nl-NL" dirty="0" smtClean="0"/>
              <a:t>Voorbeeld: wiskunde en natuurkunde</a:t>
            </a:r>
          </a:p>
          <a:p>
            <a:r>
              <a:rPr lang="nl-NL" dirty="0" smtClean="0"/>
              <a:t>Interdisciplinaire projectdagen</a:t>
            </a:r>
          </a:p>
          <a:p>
            <a:r>
              <a:rPr lang="nl-NL" dirty="0" smtClean="0"/>
              <a:t>Technasia: Ontwerpen en Onderzoeken</a:t>
            </a:r>
          </a:p>
          <a:p>
            <a:r>
              <a:rPr lang="nl-NL" dirty="0" smtClean="0"/>
              <a:t>NLT</a:t>
            </a:r>
          </a:p>
          <a:p>
            <a:pPr lvl="1"/>
            <a:r>
              <a:rPr lang="nl-NL" dirty="0" smtClean="0"/>
              <a:t>Losse NLT-modules gebruiken</a:t>
            </a:r>
          </a:p>
          <a:p>
            <a:pPr lvl="1"/>
            <a:r>
              <a:rPr lang="nl-NL" dirty="0" smtClean="0"/>
              <a:t>NLT als vak invoeren in de bovenbouw</a:t>
            </a:r>
          </a:p>
          <a:p>
            <a:pPr lvl="1"/>
            <a:r>
              <a:rPr lang="nl-NL" dirty="0" smtClean="0"/>
              <a:t>NLT als kernvak in de natuurprofielen (DNS, Tilburg)</a:t>
            </a:r>
          </a:p>
          <a:p>
            <a:r>
              <a:rPr lang="nl-NL" dirty="0" smtClean="0"/>
              <a:t>Gemeenschappelijke denk- en werkwijzen toepassen</a:t>
            </a:r>
          </a:p>
          <a:p>
            <a:pPr lvl="1"/>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23</a:t>
            </a:fld>
            <a:endParaRPr lang="nl-NL"/>
          </a:p>
        </p:txBody>
      </p:sp>
    </p:spTree>
    <p:extLst>
      <p:ext uri="{BB962C8B-B14F-4D97-AF65-F5344CB8AC3E}">
        <p14:creationId xmlns:p14="http://schemas.microsoft.com/office/powerpoint/2010/main" val="4290638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r>
              <a:rPr lang="en-US" sz="4000" b="1" dirty="0"/>
              <a:t>A Framework for K-12 Science Educa</a:t>
            </a:r>
            <a:r>
              <a:rPr lang="en-US" sz="3600" b="1" dirty="0"/>
              <a:t>tion </a:t>
            </a:r>
            <a:r>
              <a:rPr lang="en-US" sz="3600" b="1" dirty="0" smtClean="0"/>
              <a:t/>
            </a:r>
            <a:br>
              <a:rPr lang="en-US" sz="3600" b="1" dirty="0" smtClean="0"/>
            </a:br>
            <a:r>
              <a:rPr lang="en-US" sz="3600" b="1" dirty="0" smtClean="0"/>
              <a:t>(</a:t>
            </a:r>
            <a:r>
              <a:rPr lang="en-US" sz="3600" b="1" dirty="0"/>
              <a:t>NRC, 2012)</a:t>
            </a:r>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2A3885A4-F128-443A-9841-8EDF4776CD26}" type="slidenum">
              <a:rPr lang="nl-NL" smtClean="0"/>
              <a:t>24</a:t>
            </a:fld>
            <a:endParaRPr lang="nl-N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2209781"/>
            <a:ext cx="3755461" cy="338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04864"/>
            <a:ext cx="271819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49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10146"/>
          </a:xfrm>
        </p:spPr>
        <p:txBody>
          <a:bodyPr>
            <a:normAutofit/>
          </a:bodyPr>
          <a:lstStyle/>
          <a:p>
            <a:r>
              <a:rPr lang="en-US" sz="3600" b="1" dirty="0" smtClean="0"/>
              <a:t>Next Generation Science Standards</a:t>
            </a:r>
            <a:r>
              <a:rPr lang="en-US" sz="3600" b="1" dirty="0"/>
              <a:t/>
            </a:r>
            <a:br>
              <a:rPr lang="en-US" sz="3600" b="1" dirty="0"/>
            </a:br>
            <a:r>
              <a:rPr lang="en-US" sz="2700" b="1" dirty="0">
                <a:hlinkClick r:id="rId2"/>
              </a:rPr>
              <a:t>https://</a:t>
            </a:r>
            <a:r>
              <a:rPr lang="en-US" sz="2700" b="1" dirty="0" smtClean="0">
                <a:hlinkClick r:id="rId2"/>
              </a:rPr>
              <a:t>www.youtube.com/watch?v=SEc1ENq3FSs</a:t>
            </a:r>
            <a:r>
              <a:rPr lang="en-US" sz="2700" b="1" dirty="0" smtClean="0"/>
              <a:t>  </a:t>
            </a:r>
            <a:endParaRPr lang="nl-NL" sz="2700" b="1" dirty="0"/>
          </a:p>
        </p:txBody>
      </p:sp>
      <p:sp>
        <p:nvSpPr>
          <p:cNvPr id="3" name="Tijdelijke aanduiding voor inhoud 2"/>
          <p:cNvSpPr>
            <a:spLocks noGrp="1"/>
          </p:cNvSpPr>
          <p:nvPr>
            <p:ph idx="1"/>
          </p:nvPr>
        </p:nvSpPr>
        <p:spPr>
          <a:xfrm>
            <a:off x="457200" y="1844824"/>
            <a:ext cx="8229600" cy="4356184"/>
          </a:xfrm>
        </p:spPr>
        <p:txBody>
          <a:bodyPr>
            <a:normAutofit/>
          </a:bodyPr>
          <a:lstStyle/>
          <a:p>
            <a:r>
              <a:rPr lang="en-US" sz="2800" dirty="0" err="1" smtClean="0"/>
              <a:t>Geïntegreerde</a:t>
            </a:r>
            <a:r>
              <a:rPr lang="en-US" sz="2800" dirty="0" smtClean="0"/>
              <a:t> </a:t>
            </a:r>
            <a:r>
              <a:rPr lang="en-US" sz="2800" dirty="0" err="1" smtClean="0"/>
              <a:t>leerdoelen</a:t>
            </a:r>
            <a:endParaRPr lang="en-US" sz="2800" dirty="0" smtClean="0"/>
          </a:p>
          <a:p>
            <a:r>
              <a:rPr lang="en-US" sz="2800" dirty="0" err="1" smtClean="0"/>
              <a:t>Drie</a:t>
            </a:r>
            <a:r>
              <a:rPr lang="en-US" sz="2800" dirty="0" smtClean="0"/>
              <a:t> </a:t>
            </a:r>
            <a:r>
              <a:rPr lang="en-US" sz="2800" dirty="0" err="1" smtClean="0"/>
              <a:t>componenten</a:t>
            </a:r>
            <a:r>
              <a:rPr lang="en-US" sz="2800" dirty="0" smtClean="0"/>
              <a:t>:</a:t>
            </a:r>
          </a:p>
          <a:p>
            <a:pPr lvl="1"/>
            <a:r>
              <a:rPr lang="en-US" dirty="0"/>
              <a:t>Disciplinary Core Ideas</a:t>
            </a:r>
            <a:endParaRPr lang="nl-NL" dirty="0"/>
          </a:p>
          <a:p>
            <a:pPr lvl="1"/>
            <a:r>
              <a:rPr lang="en-US" dirty="0" smtClean="0"/>
              <a:t>Science and </a:t>
            </a:r>
            <a:r>
              <a:rPr lang="en-US" dirty="0"/>
              <a:t>E</a:t>
            </a:r>
            <a:r>
              <a:rPr lang="en-US" dirty="0" smtClean="0"/>
              <a:t>ngineering Practices</a:t>
            </a:r>
          </a:p>
          <a:p>
            <a:pPr lvl="1"/>
            <a:r>
              <a:rPr lang="en-US" dirty="0" smtClean="0"/>
              <a:t>Crosscutting Concepts</a:t>
            </a:r>
            <a:endParaRPr lang="nl-NL" dirty="0"/>
          </a:p>
        </p:txBody>
      </p:sp>
      <p:pic>
        <p:nvPicPr>
          <p:cNvPr id="1026" name="Picture 2" descr="http://www.nextgenscience.org/sites/ngss/files/styles/large/public/Adjusted%20Logo%20091611_0.png?itok=_bL8aVx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861048"/>
            <a:ext cx="2576250" cy="270000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2A3885A4-F128-443A-9841-8EDF4776CD26}" type="slidenum">
              <a:rPr lang="nl-NL" smtClean="0"/>
              <a:t>25</a:t>
            </a:fld>
            <a:endParaRPr lang="nl-NL"/>
          </a:p>
        </p:txBody>
      </p:sp>
    </p:spTree>
    <p:extLst>
      <p:ext uri="{BB962C8B-B14F-4D97-AF65-F5344CB8AC3E}">
        <p14:creationId xmlns:p14="http://schemas.microsoft.com/office/powerpoint/2010/main" val="2100897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080120"/>
          </a:xfrm>
        </p:spPr>
        <p:txBody>
          <a:bodyPr>
            <a:normAutofit fontScale="90000"/>
          </a:bodyPr>
          <a:lstStyle/>
          <a:p>
            <a:r>
              <a:rPr lang="en-US" sz="4900" dirty="0" smtClean="0"/>
              <a:t/>
            </a:r>
            <a:br>
              <a:rPr lang="en-US" sz="4900" dirty="0" smtClean="0"/>
            </a:br>
            <a:r>
              <a:rPr lang="en-US" sz="4000" b="1" dirty="0" smtClean="0"/>
              <a:t>Dimension</a:t>
            </a:r>
            <a:br>
              <a:rPr lang="en-US" sz="4000" b="1" dirty="0" smtClean="0"/>
            </a:br>
            <a:r>
              <a:rPr lang="en-US" sz="4000" b="1" dirty="0" smtClean="0"/>
              <a:t>Disciplinary Core </a:t>
            </a:r>
            <a:r>
              <a:rPr lang="en-US" sz="4000" b="1" dirty="0"/>
              <a:t>I</a:t>
            </a:r>
            <a:r>
              <a:rPr lang="en-US" sz="4000" b="1" dirty="0" smtClean="0"/>
              <a:t>deas</a:t>
            </a:r>
            <a:br>
              <a:rPr lang="en-US" sz="4000" b="1" dirty="0" smtClean="0"/>
            </a:br>
            <a:endParaRPr lang="nl-NL" sz="4000" b="1" dirty="0"/>
          </a:p>
        </p:txBody>
      </p:sp>
      <p:sp>
        <p:nvSpPr>
          <p:cNvPr id="3" name="Tijdelijke aanduiding voor inhoud 2"/>
          <p:cNvSpPr>
            <a:spLocks noGrp="1"/>
          </p:cNvSpPr>
          <p:nvPr>
            <p:ph idx="1"/>
          </p:nvPr>
        </p:nvSpPr>
        <p:spPr>
          <a:xfrm>
            <a:off x="457200" y="2564904"/>
            <a:ext cx="8229600" cy="3561259"/>
          </a:xfrm>
        </p:spPr>
        <p:txBody>
          <a:bodyPr>
            <a:normAutofit/>
          </a:bodyPr>
          <a:lstStyle/>
          <a:p>
            <a:pPr marL="514350" indent="-514350">
              <a:buFont typeface="+mj-lt"/>
              <a:buAutoNum type="arabicPeriod"/>
            </a:pPr>
            <a:r>
              <a:rPr lang="en-US" sz="2800" dirty="0" smtClean="0"/>
              <a:t>Physical Sciences</a:t>
            </a:r>
          </a:p>
          <a:p>
            <a:pPr marL="514350" indent="-514350">
              <a:buFont typeface="+mj-lt"/>
              <a:buAutoNum type="arabicPeriod"/>
            </a:pPr>
            <a:r>
              <a:rPr lang="en-US" sz="2800" dirty="0" smtClean="0"/>
              <a:t>Life Sciences</a:t>
            </a:r>
          </a:p>
          <a:p>
            <a:pPr marL="514350" indent="-514350">
              <a:buFont typeface="+mj-lt"/>
              <a:buAutoNum type="arabicPeriod"/>
            </a:pPr>
            <a:r>
              <a:rPr lang="en-US" sz="2800" dirty="0" smtClean="0"/>
              <a:t>Earth and Space Sciences</a:t>
            </a:r>
          </a:p>
          <a:p>
            <a:pPr marL="514350" indent="-514350">
              <a:buFont typeface="+mj-lt"/>
              <a:buAutoNum type="arabicPeriod"/>
            </a:pPr>
            <a:r>
              <a:rPr lang="en-US" sz="2800" dirty="0" smtClean="0"/>
              <a:t>Engineering, Technology and Applications of Science</a:t>
            </a:r>
            <a:endParaRPr lang="nl-NL" sz="2800"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2A3885A4-F128-443A-9841-8EDF4776CD26}" type="slidenum">
              <a:rPr lang="nl-NL" smtClean="0"/>
              <a:t>26</a:t>
            </a:fld>
            <a:endParaRPr lang="nl-NL"/>
          </a:p>
        </p:txBody>
      </p:sp>
    </p:spTree>
    <p:extLst>
      <p:ext uri="{BB962C8B-B14F-4D97-AF65-F5344CB8AC3E}">
        <p14:creationId xmlns:p14="http://schemas.microsoft.com/office/powerpoint/2010/main" val="825601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b="1" dirty="0" smtClean="0"/>
              <a:t>Dimension</a:t>
            </a:r>
            <a:br>
              <a:rPr lang="en-US" sz="3600" b="1" dirty="0" smtClean="0"/>
            </a:br>
            <a:r>
              <a:rPr lang="en-US" sz="3600" b="1" dirty="0" smtClean="0"/>
              <a:t>Practices for K-12 Science Classrooms</a:t>
            </a:r>
            <a:endParaRPr lang="nl-NL" sz="3600" b="1" dirty="0"/>
          </a:p>
        </p:txBody>
      </p:sp>
      <p:sp>
        <p:nvSpPr>
          <p:cNvPr id="3" name="Tijdelijke aanduiding voor inhoud 2"/>
          <p:cNvSpPr>
            <a:spLocks noGrp="1"/>
          </p:cNvSpPr>
          <p:nvPr>
            <p:ph idx="1"/>
          </p:nvPr>
        </p:nvSpPr>
        <p:spPr>
          <a:xfrm>
            <a:off x="323528" y="2060848"/>
            <a:ext cx="8363272" cy="4320480"/>
          </a:xfrm>
        </p:spPr>
        <p:txBody>
          <a:bodyPr>
            <a:normAutofit lnSpcReduction="10000"/>
          </a:bodyPr>
          <a:lstStyle/>
          <a:p>
            <a:pPr marL="514350" indent="-514350">
              <a:buFont typeface="+mj-lt"/>
              <a:buAutoNum type="arabicPeriod"/>
            </a:pPr>
            <a:r>
              <a:rPr lang="en-US" sz="2800" dirty="0" smtClean="0"/>
              <a:t>Asking questions and defining problems</a:t>
            </a:r>
          </a:p>
          <a:p>
            <a:pPr marL="514350" indent="-514350">
              <a:buFont typeface="+mj-lt"/>
              <a:buAutoNum type="arabicPeriod"/>
            </a:pPr>
            <a:r>
              <a:rPr lang="en-US" sz="2800" dirty="0" smtClean="0"/>
              <a:t>Developing and using models</a:t>
            </a:r>
          </a:p>
          <a:p>
            <a:pPr marL="514350" indent="-514350">
              <a:buFont typeface="+mj-lt"/>
              <a:buAutoNum type="arabicPeriod"/>
            </a:pPr>
            <a:r>
              <a:rPr lang="en-US" sz="2800" dirty="0" smtClean="0"/>
              <a:t>Planning and carrying out investigations</a:t>
            </a:r>
          </a:p>
          <a:p>
            <a:pPr marL="514350" indent="-514350">
              <a:buFont typeface="+mj-lt"/>
              <a:buAutoNum type="arabicPeriod"/>
            </a:pPr>
            <a:r>
              <a:rPr lang="en-US" sz="2800" dirty="0" smtClean="0"/>
              <a:t>Analyzing and interpreting data</a:t>
            </a:r>
          </a:p>
          <a:p>
            <a:pPr marL="514350" indent="-514350">
              <a:buFont typeface="+mj-lt"/>
              <a:buAutoNum type="arabicPeriod"/>
            </a:pPr>
            <a:r>
              <a:rPr lang="en-US" sz="2800" dirty="0" smtClean="0"/>
              <a:t>Using mathematics and computational thinking</a:t>
            </a:r>
          </a:p>
          <a:p>
            <a:pPr marL="514350" indent="-514350">
              <a:buFont typeface="+mj-lt"/>
              <a:buAutoNum type="arabicPeriod"/>
            </a:pPr>
            <a:r>
              <a:rPr lang="en-US" sz="2800" dirty="0" smtClean="0"/>
              <a:t>Constructing explanations and designing solutions</a:t>
            </a:r>
          </a:p>
          <a:p>
            <a:pPr marL="514350" indent="-514350">
              <a:buFont typeface="+mj-lt"/>
              <a:buAutoNum type="arabicPeriod"/>
            </a:pPr>
            <a:r>
              <a:rPr lang="en-US" sz="2800" dirty="0" smtClean="0"/>
              <a:t>Engaging in argument from evidence</a:t>
            </a:r>
          </a:p>
          <a:p>
            <a:pPr marL="514350" indent="-514350">
              <a:buFont typeface="+mj-lt"/>
              <a:buAutoNum type="arabicPeriod"/>
            </a:pPr>
            <a:r>
              <a:rPr lang="en-US" sz="2800" dirty="0" smtClean="0"/>
              <a:t>Obtaining, evaluating and communicating information</a:t>
            </a:r>
          </a:p>
          <a:p>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2A3885A4-F128-443A-9841-8EDF4776CD26}" type="slidenum">
              <a:rPr lang="nl-NL" smtClean="0"/>
              <a:t>27</a:t>
            </a:fld>
            <a:endParaRPr lang="nl-NL"/>
          </a:p>
        </p:txBody>
      </p:sp>
    </p:spTree>
    <p:extLst>
      <p:ext uri="{BB962C8B-B14F-4D97-AF65-F5344CB8AC3E}">
        <p14:creationId xmlns:p14="http://schemas.microsoft.com/office/powerpoint/2010/main" val="2455845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b="1" dirty="0" smtClean="0"/>
              <a:t>Dimension</a:t>
            </a:r>
            <a:br>
              <a:rPr lang="en-US" sz="3600" b="1" dirty="0" smtClean="0"/>
            </a:br>
            <a:r>
              <a:rPr lang="en-US" sz="3600" b="1" dirty="0" smtClean="0"/>
              <a:t>Crosscutting Concepts</a:t>
            </a:r>
            <a:endParaRPr lang="nl-NL" sz="3600" b="1" dirty="0"/>
          </a:p>
        </p:txBody>
      </p:sp>
      <p:sp>
        <p:nvSpPr>
          <p:cNvPr id="3" name="Tijdelijke aanduiding voor inhoud 2"/>
          <p:cNvSpPr>
            <a:spLocks noGrp="1"/>
          </p:cNvSpPr>
          <p:nvPr>
            <p:ph idx="1"/>
          </p:nvPr>
        </p:nvSpPr>
        <p:spPr>
          <a:xfrm>
            <a:off x="457200" y="2204864"/>
            <a:ext cx="8229600" cy="3921299"/>
          </a:xfrm>
        </p:spPr>
        <p:txBody>
          <a:bodyPr>
            <a:normAutofit/>
          </a:bodyPr>
          <a:lstStyle/>
          <a:p>
            <a:pPr marL="514350" indent="-514350">
              <a:buFont typeface="+mj-lt"/>
              <a:buAutoNum type="arabicPeriod"/>
            </a:pPr>
            <a:r>
              <a:rPr lang="en-US" sz="2800" dirty="0" smtClean="0"/>
              <a:t>Patterns</a:t>
            </a:r>
          </a:p>
          <a:p>
            <a:pPr marL="514350" indent="-514350">
              <a:buFont typeface="+mj-lt"/>
              <a:buAutoNum type="arabicPeriod"/>
            </a:pPr>
            <a:r>
              <a:rPr lang="en-US" sz="2800" dirty="0" smtClean="0"/>
              <a:t>Cause and effect: mechanism and explanation</a:t>
            </a:r>
          </a:p>
          <a:p>
            <a:pPr marL="514350" indent="-514350">
              <a:buFont typeface="+mj-lt"/>
              <a:buAutoNum type="arabicPeriod"/>
            </a:pPr>
            <a:r>
              <a:rPr lang="en-US" sz="2800" dirty="0" smtClean="0"/>
              <a:t>Scale, proportion and quantity</a:t>
            </a:r>
          </a:p>
          <a:p>
            <a:pPr marL="514350" indent="-514350">
              <a:buFont typeface="+mj-lt"/>
              <a:buAutoNum type="arabicPeriod"/>
            </a:pPr>
            <a:r>
              <a:rPr lang="en-US" sz="2800" dirty="0" smtClean="0"/>
              <a:t>Systems and system models</a:t>
            </a:r>
          </a:p>
          <a:p>
            <a:pPr marL="514350" indent="-514350">
              <a:buFont typeface="+mj-lt"/>
              <a:buAutoNum type="arabicPeriod"/>
            </a:pPr>
            <a:r>
              <a:rPr lang="en-US" sz="2800" dirty="0" smtClean="0"/>
              <a:t>Energy and matter: flows, cycles and conservation</a:t>
            </a:r>
          </a:p>
          <a:p>
            <a:pPr marL="514350" indent="-514350">
              <a:buFont typeface="+mj-lt"/>
              <a:buAutoNum type="arabicPeriod"/>
            </a:pPr>
            <a:r>
              <a:rPr lang="en-US" sz="2800" dirty="0" smtClean="0"/>
              <a:t>Structure and function</a:t>
            </a:r>
          </a:p>
          <a:p>
            <a:pPr marL="514350" indent="-514350">
              <a:buFont typeface="+mj-lt"/>
              <a:buAutoNum type="arabicPeriod"/>
            </a:pPr>
            <a:r>
              <a:rPr lang="en-US" sz="2800" dirty="0" smtClean="0"/>
              <a:t>Stability and change</a:t>
            </a:r>
            <a:endParaRPr lang="nl-NL" sz="2800"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2A3885A4-F128-443A-9841-8EDF4776CD26}" type="slidenum">
              <a:rPr lang="nl-NL" smtClean="0"/>
              <a:t>28</a:t>
            </a:fld>
            <a:endParaRPr lang="nl-NL"/>
          </a:p>
        </p:txBody>
      </p:sp>
    </p:spTree>
    <p:extLst>
      <p:ext uri="{BB962C8B-B14F-4D97-AF65-F5344CB8AC3E}">
        <p14:creationId xmlns:p14="http://schemas.microsoft.com/office/powerpoint/2010/main" val="2127500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642194"/>
          </a:xfrm>
        </p:spPr>
        <p:txBody>
          <a:bodyPr>
            <a:normAutofit/>
          </a:bodyPr>
          <a:lstStyle/>
          <a:p>
            <a:r>
              <a:rPr lang="nl-NL" sz="3600" b="1" dirty="0" smtClean="0"/>
              <a:t>Kennisbasis natuurwetenschappen en technologie voor de onderbouw VO</a:t>
            </a:r>
            <a:endParaRPr lang="nl-NL" sz="3600" b="1" dirty="0"/>
          </a:p>
        </p:txBody>
      </p:sp>
      <p:sp>
        <p:nvSpPr>
          <p:cNvPr id="3" name="Tijdelijke aanduiding voor inhoud 2"/>
          <p:cNvSpPr>
            <a:spLocks noGrp="1"/>
          </p:cNvSpPr>
          <p:nvPr>
            <p:ph idx="1"/>
          </p:nvPr>
        </p:nvSpPr>
        <p:spPr>
          <a:xfrm>
            <a:off x="457200" y="1916832"/>
            <a:ext cx="8075240" cy="4209331"/>
          </a:xfrm>
        </p:spPr>
        <p:txBody>
          <a:bodyPr>
            <a:normAutofit/>
          </a:bodyPr>
          <a:lstStyle/>
          <a:p>
            <a:r>
              <a:rPr lang="nl-NL" sz="2800" dirty="0" smtClean="0"/>
              <a:t>Waarom een kennisbasis? </a:t>
            </a:r>
          </a:p>
          <a:p>
            <a:r>
              <a:rPr lang="nl-NL" sz="2800" dirty="0" smtClean="0"/>
              <a:t>Domeinen natuurkunde, biologie, scheikunde, fysische geografie en technologie</a:t>
            </a:r>
          </a:p>
          <a:p>
            <a:r>
              <a:rPr lang="nl-NL" sz="2800" dirty="0" smtClean="0"/>
              <a:t>Integrale doelen vanuit drie dimensies: </a:t>
            </a:r>
            <a:r>
              <a:rPr lang="nl-NL" sz="2800" dirty="0" err="1" smtClean="0"/>
              <a:t>vakinhouden</a:t>
            </a:r>
            <a:r>
              <a:rPr lang="nl-NL" sz="2800" dirty="0" smtClean="0"/>
              <a:t>, karakteristieke werkwijzen en karakteristieke denkwijzen</a:t>
            </a:r>
          </a:p>
          <a:p>
            <a:r>
              <a:rPr lang="nl-NL" sz="2800" dirty="0" smtClean="0"/>
              <a:t>Toevoegingen aan denkwijzen: </a:t>
            </a:r>
            <a:r>
              <a:rPr lang="nl-NL" sz="2800" i="1" dirty="0" smtClean="0"/>
              <a:t>duurzaamheid</a:t>
            </a:r>
            <a:r>
              <a:rPr lang="nl-NL" sz="2800" dirty="0" smtClean="0"/>
              <a:t> en </a:t>
            </a:r>
            <a:r>
              <a:rPr lang="nl-NL" sz="2800" i="1" dirty="0" smtClean="0"/>
              <a:t>risico’s en veiligheid</a:t>
            </a:r>
            <a:endParaRPr lang="nl-NL" sz="2800" i="1"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2A3885A4-F128-443A-9841-8EDF4776CD26}" type="slidenum">
              <a:rPr lang="nl-NL" smtClean="0"/>
              <a:t>29</a:t>
            </a:fld>
            <a:endParaRPr lang="nl-NL"/>
          </a:p>
        </p:txBody>
      </p:sp>
    </p:spTree>
    <p:extLst>
      <p:ext uri="{BB962C8B-B14F-4D97-AF65-F5344CB8AC3E}">
        <p14:creationId xmlns:p14="http://schemas.microsoft.com/office/powerpoint/2010/main" val="2878878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Ontwikkelingen in de moderne samenleving</a:t>
            </a:r>
            <a:endParaRPr lang="nl-NL" b="1" dirty="0"/>
          </a:p>
        </p:txBody>
      </p:sp>
      <p:sp>
        <p:nvSpPr>
          <p:cNvPr id="3" name="Tijdelijke aanduiding voor inhoud 2"/>
          <p:cNvSpPr>
            <a:spLocks noGrp="1"/>
          </p:cNvSpPr>
          <p:nvPr>
            <p:ph idx="1"/>
          </p:nvPr>
        </p:nvSpPr>
        <p:spPr/>
        <p:txBody>
          <a:bodyPr>
            <a:normAutofit fontScale="92500" lnSpcReduction="10000"/>
          </a:bodyPr>
          <a:lstStyle/>
          <a:p>
            <a:r>
              <a:rPr lang="nl-NL" dirty="0" smtClean="0"/>
              <a:t>Multidisciplinaire vraagstukken:</a:t>
            </a:r>
          </a:p>
          <a:p>
            <a:pPr lvl="1"/>
            <a:r>
              <a:rPr lang="nl-NL" dirty="0" smtClean="0"/>
              <a:t>Klimaatveranderingen</a:t>
            </a:r>
          </a:p>
          <a:p>
            <a:pPr lvl="1"/>
            <a:r>
              <a:rPr lang="nl-NL" dirty="0" smtClean="0"/>
              <a:t>Gezondheid borgen</a:t>
            </a:r>
          </a:p>
          <a:p>
            <a:pPr lvl="1"/>
            <a:r>
              <a:rPr lang="nl-NL" dirty="0" smtClean="0"/>
              <a:t>Energievoorziening van de toekomst</a:t>
            </a:r>
          </a:p>
          <a:p>
            <a:pPr lvl="1"/>
            <a:r>
              <a:rPr lang="nl-NL" dirty="0" smtClean="0"/>
              <a:t>Duurzaamheid</a:t>
            </a:r>
          </a:p>
          <a:p>
            <a:pPr lvl="1"/>
            <a:r>
              <a:rPr lang="nl-NL" dirty="0" smtClean="0"/>
              <a:t>Voedselvoorziening </a:t>
            </a:r>
          </a:p>
          <a:p>
            <a:pPr lvl="1"/>
            <a:r>
              <a:rPr lang="nl-NL" dirty="0" smtClean="0"/>
              <a:t>Communicatie </a:t>
            </a:r>
          </a:p>
          <a:p>
            <a:pPr lvl="1"/>
            <a:r>
              <a:rPr lang="nl-NL" dirty="0" smtClean="0"/>
              <a:t>Transport</a:t>
            </a:r>
          </a:p>
          <a:p>
            <a:pPr lvl="1"/>
            <a:r>
              <a:rPr lang="nl-NL" dirty="0" smtClean="0"/>
              <a:t>Natuurrampen</a:t>
            </a:r>
          </a:p>
          <a:p>
            <a:pPr lvl="1"/>
            <a:r>
              <a:rPr lang="nl-NL" dirty="0" smtClean="0"/>
              <a:t>Veiligheid van burgers</a:t>
            </a:r>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3</a:t>
            </a:fld>
            <a:endParaRPr lang="nl-NL"/>
          </a:p>
        </p:txBody>
      </p:sp>
    </p:spTree>
    <p:extLst>
      <p:ext uri="{BB962C8B-B14F-4D97-AF65-F5344CB8AC3E}">
        <p14:creationId xmlns:p14="http://schemas.microsoft.com/office/powerpoint/2010/main" val="4099686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0" y="476250"/>
            <a:ext cx="9144000" cy="1081088"/>
          </a:xfrm>
        </p:spPr>
        <p:txBody>
          <a:bodyPr>
            <a:normAutofit/>
          </a:bodyPr>
          <a:lstStyle/>
          <a:p>
            <a:pPr eaLnBrk="1" hangingPunct="1"/>
            <a:r>
              <a:rPr lang="en-US" altLang="nl-NL" sz="3600" b="1" dirty="0" err="1" smtClean="0"/>
              <a:t>Voorbeeld</a:t>
            </a:r>
            <a:r>
              <a:rPr lang="en-US" altLang="nl-NL" sz="3600" b="1" dirty="0" smtClean="0"/>
              <a:t> 1: </a:t>
            </a:r>
            <a:r>
              <a:rPr lang="en-US" altLang="nl-NL" sz="3600" b="1" i="1" dirty="0" err="1" smtClean="0"/>
              <a:t>oorzaak</a:t>
            </a:r>
            <a:r>
              <a:rPr lang="en-US" altLang="nl-NL" sz="3600" b="1" i="1" dirty="0" smtClean="0"/>
              <a:t> </a:t>
            </a:r>
            <a:r>
              <a:rPr lang="en-US" altLang="nl-NL" sz="3600" b="1" i="1" dirty="0" err="1" smtClean="0"/>
              <a:t>en</a:t>
            </a:r>
            <a:r>
              <a:rPr lang="en-US" altLang="nl-NL" sz="3600" b="1" i="1" dirty="0" smtClean="0"/>
              <a:t> </a:t>
            </a:r>
            <a:r>
              <a:rPr lang="en-US" altLang="nl-NL" sz="3600" b="1" i="1" dirty="0" err="1" smtClean="0"/>
              <a:t>gevolg</a:t>
            </a:r>
            <a:endParaRPr lang="nl-NL" altLang="nl-NL" sz="3600" b="1" i="1" dirty="0" smtClean="0"/>
          </a:p>
        </p:txBody>
      </p:sp>
      <p:sp>
        <p:nvSpPr>
          <p:cNvPr id="10243" name="Tijdelijke aanduiding voor inhoud 2"/>
          <p:cNvSpPr>
            <a:spLocks noGrp="1"/>
          </p:cNvSpPr>
          <p:nvPr>
            <p:ph idx="1"/>
          </p:nvPr>
        </p:nvSpPr>
        <p:spPr>
          <a:xfrm>
            <a:off x="539750" y="1412776"/>
            <a:ext cx="7918450" cy="4680519"/>
          </a:xfrm>
        </p:spPr>
        <p:txBody>
          <a:bodyPr>
            <a:normAutofit/>
          </a:bodyPr>
          <a:lstStyle/>
          <a:p>
            <a:pPr eaLnBrk="1" hangingPunct="1"/>
            <a:r>
              <a:rPr lang="en-US" altLang="nl-NL" sz="2400" dirty="0" err="1" smtClean="0">
                <a:solidFill>
                  <a:srgbClr val="000000"/>
                </a:solidFill>
              </a:rPr>
              <a:t>Patronen</a:t>
            </a:r>
            <a:r>
              <a:rPr lang="en-US" altLang="nl-NL" sz="2400" dirty="0" smtClean="0">
                <a:solidFill>
                  <a:srgbClr val="000000"/>
                </a:solidFill>
              </a:rPr>
              <a:t> </a:t>
            </a:r>
            <a:r>
              <a:rPr lang="en-US" altLang="nl-NL" sz="2400" dirty="0" err="1" smtClean="0">
                <a:solidFill>
                  <a:srgbClr val="000000"/>
                </a:solidFill>
              </a:rPr>
              <a:t>oorzaak-gevolg</a:t>
            </a:r>
            <a:r>
              <a:rPr lang="en-US" altLang="nl-NL" sz="2400" dirty="0" smtClean="0">
                <a:solidFill>
                  <a:srgbClr val="000000"/>
                </a:solidFill>
              </a:rPr>
              <a:t>:</a:t>
            </a:r>
          </a:p>
          <a:p>
            <a:pPr eaLnBrk="1" hangingPunct="1"/>
            <a:endParaRPr lang="en-US" altLang="nl-NL" sz="2400" dirty="0" smtClean="0">
              <a:solidFill>
                <a:srgbClr val="000000"/>
              </a:solidFill>
            </a:endParaRPr>
          </a:p>
          <a:p>
            <a:pPr marL="0" indent="0" eaLnBrk="1" hangingPunct="1">
              <a:buNone/>
            </a:pPr>
            <a:endParaRPr lang="en-US" altLang="nl-NL" sz="2400" dirty="0" smtClean="0">
              <a:solidFill>
                <a:srgbClr val="000000"/>
              </a:solidFill>
            </a:endParaRPr>
          </a:p>
          <a:p>
            <a:pPr eaLnBrk="1" hangingPunct="1"/>
            <a:r>
              <a:rPr lang="en-US" altLang="nl-NL" sz="2400" dirty="0" err="1" smtClean="0">
                <a:solidFill>
                  <a:srgbClr val="000000"/>
                </a:solidFill>
              </a:rPr>
              <a:t>Correlationeel</a:t>
            </a:r>
            <a:r>
              <a:rPr lang="en-US" altLang="nl-NL" sz="2400" dirty="0" smtClean="0">
                <a:solidFill>
                  <a:srgbClr val="000000"/>
                </a:solidFill>
              </a:rPr>
              <a:t> versus </a:t>
            </a:r>
            <a:r>
              <a:rPr lang="en-US" altLang="nl-NL" sz="2400" dirty="0" err="1" smtClean="0">
                <a:solidFill>
                  <a:srgbClr val="000000"/>
                </a:solidFill>
              </a:rPr>
              <a:t>causaal</a:t>
            </a:r>
            <a:endParaRPr lang="en-US" altLang="nl-NL" sz="2400" dirty="0" smtClean="0">
              <a:solidFill>
                <a:srgbClr val="000000"/>
              </a:solidFill>
            </a:endParaRPr>
          </a:p>
          <a:p>
            <a:pPr eaLnBrk="1" hangingPunct="1"/>
            <a:r>
              <a:rPr lang="en-US" altLang="nl-NL" sz="2400" dirty="0" err="1" smtClean="0">
                <a:solidFill>
                  <a:srgbClr val="000000"/>
                </a:solidFill>
              </a:rPr>
              <a:t>Rol</a:t>
            </a:r>
            <a:r>
              <a:rPr lang="en-US" altLang="nl-NL" sz="2400" dirty="0" smtClean="0">
                <a:solidFill>
                  <a:srgbClr val="000000"/>
                </a:solidFill>
              </a:rPr>
              <a:t> van </a:t>
            </a:r>
            <a:r>
              <a:rPr lang="en-US" altLang="nl-NL" sz="2400" dirty="0" err="1" smtClean="0">
                <a:solidFill>
                  <a:srgbClr val="000000"/>
                </a:solidFill>
              </a:rPr>
              <a:t>mechanismen</a:t>
            </a:r>
            <a:endParaRPr lang="en-US" altLang="nl-NL" sz="2400" dirty="0" smtClean="0">
              <a:solidFill>
                <a:srgbClr val="000000"/>
              </a:solidFill>
            </a:endParaRPr>
          </a:p>
          <a:p>
            <a:pPr eaLnBrk="1" hangingPunct="1"/>
            <a:r>
              <a:rPr lang="en-US" altLang="nl-NL" sz="2400" dirty="0" err="1" smtClean="0">
                <a:solidFill>
                  <a:srgbClr val="000000"/>
                </a:solidFill>
              </a:rPr>
              <a:t>Beschrijving</a:t>
            </a:r>
            <a:r>
              <a:rPr lang="en-US" altLang="nl-NL" sz="2400" dirty="0" smtClean="0">
                <a:solidFill>
                  <a:srgbClr val="000000"/>
                </a:solidFill>
              </a:rPr>
              <a:t> van </a:t>
            </a:r>
            <a:r>
              <a:rPr lang="en-US" altLang="nl-NL" sz="2400" dirty="0" err="1" smtClean="0">
                <a:solidFill>
                  <a:srgbClr val="000000"/>
                </a:solidFill>
              </a:rPr>
              <a:t>mechanismen</a:t>
            </a:r>
            <a:r>
              <a:rPr lang="en-US" altLang="nl-NL" sz="2400" dirty="0" smtClean="0">
                <a:solidFill>
                  <a:srgbClr val="000000"/>
                </a:solidFill>
              </a:rPr>
              <a:t> op </a:t>
            </a:r>
            <a:r>
              <a:rPr lang="en-US" altLang="nl-NL" sz="2400" dirty="0" err="1" smtClean="0">
                <a:solidFill>
                  <a:srgbClr val="000000"/>
                </a:solidFill>
              </a:rPr>
              <a:t>verschillend</a:t>
            </a:r>
            <a:r>
              <a:rPr lang="en-US" altLang="nl-NL" sz="2400" dirty="0" smtClean="0">
                <a:solidFill>
                  <a:srgbClr val="000000"/>
                </a:solidFill>
              </a:rPr>
              <a:t> </a:t>
            </a:r>
            <a:r>
              <a:rPr lang="en-US" altLang="nl-NL" sz="2400" dirty="0" err="1" smtClean="0">
                <a:solidFill>
                  <a:srgbClr val="000000"/>
                </a:solidFill>
              </a:rPr>
              <a:t>niveau</a:t>
            </a:r>
            <a:r>
              <a:rPr lang="en-US" altLang="nl-NL" sz="2400" dirty="0" smtClean="0">
                <a:solidFill>
                  <a:srgbClr val="000000"/>
                </a:solidFill>
              </a:rPr>
              <a:t>: </a:t>
            </a:r>
            <a:r>
              <a:rPr lang="en-US" altLang="nl-NL" sz="2400" dirty="0" err="1" smtClean="0">
                <a:solidFill>
                  <a:srgbClr val="000000"/>
                </a:solidFill>
              </a:rPr>
              <a:t>lichtschakel</a:t>
            </a:r>
            <a:r>
              <a:rPr lang="en-US" altLang="nl-NL" sz="2400" dirty="0" smtClean="0">
                <a:solidFill>
                  <a:srgbClr val="000000"/>
                </a:solidFill>
              </a:rPr>
              <a:t> versus </a:t>
            </a:r>
            <a:r>
              <a:rPr lang="en-US" altLang="nl-NL" sz="2400" dirty="0" err="1" smtClean="0">
                <a:solidFill>
                  <a:srgbClr val="000000"/>
                </a:solidFill>
              </a:rPr>
              <a:t>submicro</a:t>
            </a:r>
            <a:endParaRPr lang="en-US" altLang="nl-NL" sz="2400" dirty="0" smtClean="0">
              <a:solidFill>
                <a:srgbClr val="000000"/>
              </a:solidFill>
            </a:endParaRPr>
          </a:p>
          <a:p>
            <a:pPr marL="0" indent="0">
              <a:lnSpc>
                <a:spcPct val="115000"/>
              </a:lnSpc>
              <a:spcAft>
                <a:spcPts val="1000"/>
              </a:spcAft>
              <a:buNone/>
            </a:pPr>
            <a:r>
              <a:rPr lang="nl-NL" altLang="nl-NL" sz="2400" u="sng" dirty="0">
                <a:solidFill>
                  <a:srgbClr val="0000FF"/>
                </a:solidFill>
                <a:ea typeface="Verdana" pitchFamily="34" charset="0"/>
                <a:cs typeface="Times New Roman" pitchFamily="18" charset="0"/>
              </a:rPr>
              <a:t>http://www.bozemanscience.com/ngs-cause-effect-mechanism-and-explanation</a:t>
            </a:r>
            <a:endParaRPr lang="en-US" altLang="nl-NL" sz="2000" dirty="0" smtClean="0">
              <a:solidFill>
                <a:srgbClr val="000000"/>
              </a:solidFill>
            </a:endParaRPr>
          </a:p>
          <a:p>
            <a:pPr marL="457200" lvl="1" indent="0" eaLnBrk="1" hangingPunct="1">
              <a:buFontTx/>
              <a:buNone/>
            </a:pPr>
            <a:endParaRPr lang="en-US" altLang="nl-NL" sz="2000" dirty="0" smtClean="0">
              <a:solidFill>
                <a:srgbClr val="000000"/>
              </a:solidFill>
            </a:endParaRPr>
          </a:p>
        </p:txBody>
      </p:sp>
      <p:pic>
        <p:nvPicPr>
          <p:cNvPr id="10244"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916113"/>
            <a:ext cx="1098550" cy="93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Afbeelding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916114"/>
            <a:ext cx="1096962" cy="93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Afbeelding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1916116"/>
            <a:ext cx="1096962" cy="93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Afbeelding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988840"/>
            <a:ext cx="871537" cy="7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Afbeelding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1988840"/>
            <a:ext cx="828675" cy="72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Afbeelding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1988840"/>
            <a:ext cx="1096962" cy="72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p:cNvSpPr>
            <a:spLocks noGrp="1"/>
          </p:cNvSpPr>
          <p:nvPr>
            <p:ph type="dt" sz="quarter" idx="10"/>
          </p:nvPr>
        </p:nvSpPr>
        <p:spPr/>
        <p:txBody>
          <a:bodyPr/>
          <a:lstStyle/>
          <a:p>
            <a:pPr>
              <a:defRPr/>
            </a:pPr>
            <a:r>
              <a:rPr lang="nl-NL" smtClean="0"/>
              <a:t>12-12-2015</a:t>
            </a:r>
            <a:endParaRPr lang="en-GB"/>
          </a:p>
        </p:txBody>
      </p:sp>
      <p:sp>
        <p:nvSpPr>
          <p:cNvPr id="3" name="Tijdelijke aanduiding voor voettekst 2"/>
          <p:cNvSpPr>
            <a:spLocks noGrp="1"/>
          </p:cNvSpPr>
          <p:nvPr>
            <p:ph type="ftr" sz="quarter" idx="11"/>
          </p:nvPr>
        </p:nvSpPr>
        <p:spPr/>
        <p:txBody>
          <a:bodyPr/>
          <a:lstStyle/>
          <a:p>
            <a:pPr>
              <a:defRPr/>
            </a:pPr>
            <a:r>
              <a:rPr lang="nl-NL" smtClean="0"/>
              <a:t>WND 2015</a:t>
            </a:r>
            <a:endParaRPr lang="en-GB" dirty="0"/>
          </a:p>
        </p:txBody>
      </p:sp>
      <p:sp>
        <p:nvSpPr>
          <p:cNvPr id="4" name="Tijdelijke aanduiding voor dianummer 3"/>
          <p:cNvSpPr>
            <a:spLocks noGrp="1"/>
          </p:cNvSpPr>
          <p:nvPr>
            <p:ph type="sldNum" sz="quarter" idx="12"/>
          </p:nvPr>
        </p:nvSpPr>
        <p:spPr/>
        <p:txBody>
          <a:bodyPr/>
          <a:lstStyle/>
          <a:p>
            <a:pPr>
              <a:defRPr/>
            </a:pPr>
            <a:fld id="{C0F1B72E-B70D-4FE0-A9D3-2F411107D899}" type="slidenum">
              <a:rPr lang="en-GB" smtClean="0"/>
              <a:pPr>
                <a:defRPr/>
              </a:pPr>
              <a:t>30</a:t>
            </a:fld>
            <a:endParaRPr lang="en-GB"/>
          </a:p>
        </p:txBody>
      </p:sp>
    </p:spTree>
    <p:extLst>
      <p:ext uri="{BB962C8B-B14F-4D97-AF65-F5344CB8AC3E}">
        <p14:creationId xmlns:p14="http://schemas.microsoft.com/office/powerpoint/2010/main" val="2291390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3600" b="1" dirty="0" smtClean="0"/>
              <a:t>Voorbeelden van vragen bij </a:t>
            </a:r>
            <a:br>
              <a:rPr lang="nl-NL" sz="3600" b="1" dirty="0" smtClean="0"/>
            </a:br>
            <a:r>
              <a:rPr lang="nl-NL" sz="3600" b="1" i="1" dirty="0" smtClean="0"/>
              <a:t>oorzaak en gevolg</a:t>
            </a:r>
            <a:endParaRPr lang="nl-NL" sz="3600" b="1" i="1" dirty="0"/>
          </a:p>
        </p:txBody>
      </p:sp>
      <p:sp>
        <p:nvSpPr>
          <p:cNvPr id="3" name="Tijdelijke aanduiding voor inhoud 2"/>
          <p:cNvSpPr>
            <a:spLocks noGrp="1"/>
          </p:cNvSpPr>
          <p:nvPr>
            <p:ph idx="1"/>
          </p:nvPr>
        </p:nvSpPr>
        <p:spPr>
          <a:xfrm>
            <a:off x="467544" y="1628800"/>
            <a:ext cx="8280920" cy="4536504"/>
          </a:xfrm>
        </p:spPr>
        <p:txBody>
          <a:bodyPr>
            <a:normAutofit fontScale="85000" lnSpcReduction="20000"/>
          </a:bodyPr>
          <a:lstStyle/>
          <a:p>
            <a:pPr marL="285750" indent="-285750">
              <a:buFont typeface="Arial" panose="020B0604020202020204" pitchFamily="34" charset="0"/>
              <a:buChar char="•"/>
            </a:pPr>
            <a:r>
              <a:rPr lang="nl-NL" sz="3100" b="0" dirty="0" smtClean="0"/>
              <a:t>Wat </a:t>
            </a:r>
            <a:r>
              <a:rPr lang="nl-NL" sz="3100" b="0" dirty="0"/>
              <a:t>heeft dit verschijnsel </a:t>
            </a:r>
            <a:r>
              <a:rPr lang="nl-NL" sz="3100" b="0" dirty="0" smtClean="0"/>
              <a:t>veroorzaakt</a:t>
            </a:r>
            <a:r>
              <a:rPr lang="nl-NL" sz="3100" b="0" dirty="0"/>
              <a:t>?</a:t>
            </a:r>
          </a:p>
          <a:p>
            <a:pPr marL="285750" indent="-285750">
              <a:buFont typeface="Arial" panose="020B0604020202020204" pitchFamily="34" charset="0"/>
              <a:buChar char="•"/>
            </a:pPr>
            <a:r>
              <a:rPr lang="nl-NL" sz="3100" b="0" dirty="0" smtClean="0"/>
              <a:t>Is </a:t>
            </a:r>
            <a:r>
              <a:rPr lang="nl-NL" sz="3100" b="0" dirty="0"/>
              <a:t>er sprake van een of meerdere oorzaken?</a:t>
            </a:r>
          </a:p>
          <a:p>
            <a:pPr marL="285750" indent="-285750">
              <a:buFont typeface="Arial" panose="020B0604020202020204" pitchFamily="34" charset="0"/>
              <a:buChar char="•"/>
            </a:pPr>
            <a:r>
              <a:rPr lang="nl-NL" sz="3100" b="0" dirty="0" smtClean="0"/>
              <a:t>Is </a:t>
            </a:r>
            <a:r>
              <a:rPr lang="nl-NL" sz="3100" b="0" dirty="0"/>
              <a:t>de verklaring op micro- of macroschaal?</a:t>
            </a:r>
          </a:p>
          <a:p>
            <a:pPr marL="285750" indent="-285750">
              <a:buFont typeface="Arial" panose="020B0604020202020204" pitchFamily="34" charset="0"/>
              <a:buChar char="•"/>
            </a:pPr>
            <a:r>
              <a:rPr lang="nl-NL" sz="3100" b="0" dirty="0" smtClean="0"/>
              <a:t>Welke </a:t>
            </a:r>
            <a:r>
              <a:rPr lang="nl-NL" sz="3100" b="0" dirty="0"/>
              <a:t>gevolgen kan X hebben?</a:t>
            </a:r>
          </a:p>
          <a:p>
            <a:pPr marL="285750" indent="-285750">
              <a:buFont typeface="Arial" panose="020B0604020202020204" pitchFamily="34" charset="0"/>
              <a:buChar char="•"/>
            </a:pPr>
            <a:r>
              <a:rPr lang="nl-NL" sz="3100" b="0" dirty="0" smtClean="0"/>
              <a:t>Mag </a:t>
            </a:r>
            <a:r>
              <a:rPr lang="nl-NL" sz="3100" b="0" dirty="0"/>
              <a:t>je wel concluderen dat Y het gevolg is van X </a:t>
            </a:r>
            <a:r>
              <a:rPr lang="nl-NL" sz="3100" b="0" dirty="0" smtClean="0"/>
              <a:t>wanneer </a:t>
            </a:r>
            <a:r>
              <a:rPr lang="nl-NL" sz="3100" b="0" dirty="0"/>
              <a:t>er </a:t>
            </a:r>
            <a:r>
              <a:rPr lang="nl-NL" sz="3100" b="0" dirty="0" smtClean="0"/>
              <a:t>sprake </a:t>
            </a:r>
            <a:r>
              <a:rPr lang="nl-NL" sz="3100" b="0" dirty="0"/>
              <a:t>is van correlatie?</a:t>
            </a:r>
          </a:p>
          <a:p>
            <a:pPr marL="285750" indent="-285750">
              <a:buFont typeface="Arial" panose="020B0604020202020204" pitchFamily="34" charset="0"/>
              <a:buChar char="•"/>
            </a:pPr>
            <a:r>
              <a:rPr lang="nl-NL" sz="3100" b="0" dirty="0" smtClean="0"/>
              <a:t>Is </a:t>
            </a:r>
            <a:r>
              <a:rPr lang="nl-NL" sz="3100" b="0" dirty="0"/>
              <a:t>er wellicht een oorzaak Z voor zowel X als Y?</a:t>
            </a:r>
          </a:p>
          <a:p>
            <a:pPr marL="285750" indent="-285750">
              <a:buFont typeface="Arial" panose="020B0604020202020204" pitchFamily="34" charset="0"/>
              <a:buChar char="•"/>
            </a:pPr>
            <a:r>
              <a:rPr lang="nl-NL" sz="3100" b="0" dirty="0" smtClean="0"/>
              <a:t>Is </a:t>
            </a:r>
            <a:r>
              <a:rPr lang="nl-NL" sz="3100" b="0" dirty="0"/>
              <a:t>er sprake van een direct gevolg of een verhoogde </a:t>
            </a:r>
            <a:r>
              <a:rPr lang="nl-NL" sz="3100" b="0" dirty="0" smtClean="0"/>
              <a:t>kans </a:t>
            </a:r>
            <a:r>
              <a:rPr lang="nl-NL" sz="3100" b="0" dirty="0"/>
              <a:t>op </a:t>
            </a:r>
            <a:r>
              <a:rPr lang="nl-NL" sz="3100" b="0" dirty="0" smtClean="0"/>
              <a:t>een </a:t>
            </a:r>
            <a:r>
              <a:rPr lang="nl-NL" sz="3100" b="0" dirty="0"/>
              <a:t>gevolg?</a:t>
            </a:r>
          </a:p>
          <a:p>
            <a:pPr marL="285750" indent="-285750">
              <a:buFont typeface="Arial" panose="020B0604020202020204" pitchFamily="34" charset="0"/>
              <a:buChar char="•"/>
            </a:pPr>
            <a:r>
              <a:rPr lang="nl-NL" sz="3100" b="0" dirty="0" smtClean="0"/>
              <a:t>Waarom </a:t>
            </a:r>
            <a:r>
              <a:rPr lang="nl-NL" sz="3100" b="0" dirty="0"/>
              <a:t>functioneert een ontwerp niet in de praktijk?</a:t>
            </a:r>
          </a:p>
          <a:p>
            <a:pPr marL="285750" indent="-285750">
              <a:buFont typeface="Arial" panose="020B0604020202020204" pitchFamily="34" charset="0"/>
              <a:buChar char="•"/>
            </a:pPr>
            <a:r>
              <a:rPr lang="nl-NL" sz="3100" b="0" dirty="0" smtClean="0"/>
              <a:t>Wat </a:t>
            </a:r>
            <a:r>
              <a:rPr lang="nl-NL" sz="3100" b="0" dirty="0"/>
              <a:t>zou er gebeuren als het ontwerp op bepaalde </a:t>
            </a:r>
            <a:r>
              <a:rPr lang="nl-NL" sz="3100" b="0" dirty="0" smtClean="0"/>
              <a:t>punten wordt </a:t>
            </a:r>
            <a:r>
              <a:rPr lang="nl-NL" sz="3100" b="0" dirty="0"/>
              <a:t>aangepast?</a:t>
            </a:r>
          </a:p>
          <a:p>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31</a:t>
            </a:fld>
            <a:endParaRPr lang="nl-NL"/>
          </a:p>
        </p:txBody>
      </p:sp>
    </p:spTree>
    <p:extLst>
      <p:ext uri="{BB962C8B-B14F-4D97-AF65-F5344CB8AC3E}">
        <p14:creationId xmlns:p14="http://schemas.microsoft.com/office/powerpoint/2010/main" val="711816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457200" y="274638"/>
            <a:ext cx="8229600" cy="1570186"/>
          </a:xfrm>
        </p:spPr>
        <p:txBody>
          <a:bodyPr>
            <a:normAutofit/>
          </a:bodyPr>
          <a:lstStyle/>
          <a:p>
            <a:r>
              <a:rPr lang="en-US" altLang="nl-NL" sz="3600" b="1" dirty="0" err="1" smtClean="0"/>
              <a:t>Voorbeeld</a:t>
            </a:r>
            <a:r>
              <a:rPr lang="en-US" altLang="nl-NL" sz="3600" b="1" dirty="0" smtClean="0"/>
              <a:t> 2: </a:t>
            </a:r>
            <a:r>
              <a:rPr lang="en-US" altLang="nl-NL" sz="3600" b="1" i="1" dirty="0" err="1" smtClean="0"/>
              <a:t>stabiliteit</a:t>
            </a:r>
            <a:r>
              <a:rPr lang="en-US" altLang="nl-NL" sz="3600" b="1" i="1" dirty="0" smtClean="0"/>
              <a:t> </a:t>
            </a:r>
            <a:r>
              <a:rPr lang="en-US" altLang="nl-NL" sz="3600" b="1" i="1" dirty="0" err="1" smtClean="0"/>
              <a:t>en</a:t>
            </a:r>
            <a:r>
              <a:rPr lang="en-US" altLang="nl-NL" sz="3600" b="1" i="1" dirty="0" smtClean="0"/>
              <a:t> </a:t>
            </a:r>
            <a:r>
              <a:rPr lang="en-US" altLang="nl-NL" sz="3600" b="1" i="1" dirty="0" err="1" smtClean="0"/>
              <a:t>verandering</a:t>
            </a:r>
            <a:r>
              <a:rPr lang="en-US" altLang="nl-NL" sz="3200" b="1" i="1" dirty="0" smtClean="0"/>
              <a:t/>
            </a:r>
            <a:br>
              <a:rPr lang="en-US" altLang="nl-NL" sz="3200" b="1" i="1" dirty="0" smtClean="0"/>
            </a:br>
            <a:r>
              <a:rPr lang="en-US" altLang="nl-NL" sz="2400" dirty="0">
                <a:solidFill>
                  <a:srgbClr val="000000"/>
                </a:solidFill>
                <a:hlinkClick r:id="rId2"/>
              </a:rPr>
              <a:t>http://www.bozemanscience.com/ngs-stability-change/</a:t>
            </a:r>
            <a:r>
              <a:rPr lang="en-US" altLang="nl-NL" sz="2400" dirty="0">
                <a:solidFill>
                  <a:srgbClr val="000000"/>
                </a:solidFill>
              </a:rPr>
              <a:t> </a:t>
            </a:r>
            <a:br>
              <a:rPr lang="en-US" altLang="nl-NL" sz="2400" dirty="0">
                <a:solidFill>
                  <a:srgbClr val="000000"/>
                </a:solidFill>
              </a:rPr>
            </a:br>
            <a:endParaRPr lang="nl-NL" altLang="nl-NL" sz="2400" b="1" i="1" dirty="0" smtClean="0"/>
          </a:p>
        </p:txBody>
      </p:sp>
      <p:sp>
        <p:nvSpPr>
          <p:cNvPr id="11267" name="Tijdelijke aanduiding voor inhoud 2"/>
          <p:cNvSpPr>
            <a:spLocks noGrp="1"/>
          </p:cNvSpPr>
          <p:nvPr>
            <p:ph idx="1"/>
          </p:nvPr>
        </p:nvSpPr>
        <p:spPr>
          <a:xfrm>
            <a:off x="685800" y="2348880"/>
            <a:ext cx="7772400" cy="3456608"/>
          </a:xfrm>
        </p:spPr>
        <p:txBody>
          <a:bodyPr>
            <a:normAutofit/>
          </a:bodyPr>
          <a:lstStyle/>
          <a:p>
            <a:pPr eaLnBrk="1" hangingPunct="1"/>
            <a:r>
              <a:rPr lang="en-US" altLang="nl-NL" sz="2400" dirty="0" err="1" smtClean="0">
                <a:solidFill>
                  <a:srgbClr val="000000"/>
                </a:solidFill>
              </a:rPr>
              <a:t>Processen</a:t>
            </a:r>
            <a:r>
              <a:rPr lang="en-US" altLang="nl-NL" sz="2400" dirty="0" smtClean="0">
                <a:solidFill>
                  <a:srgbClr val="000000"/>
                </a:solidFill>
              </a:rPr>
              <a:t>: </a:t>
            </a:r>
            <a:r>
              <a:rPr lang="en-US" altLang="nl-NL" sz="2400" dirty="0" err="1" smtClean="0">
                <a:solidFill>
                  <a:srgbClr val="000000"/>
                </a:solidFill>
              </a:rPr>
              <a:t>klimaat</a:t>
            </a:r>
            <a:r>
              <a:rPr lang="en-US" altLang="nl-NL" sz="2400" dirty="0" smtClean="0">
                <a:solidFill>
                  <a:srgbClr val="000000"/>
                </a:solidFill>
              </a:rPr>
              <a:t>, </a:t>
            </a:r>
            <a:r>
              <a:rPr lang="en-US" altLang="nl-NL" sz="2400" dirty="0" err="1" smtClean="0">
                <a:solidFill>
                  <a:srgbClr val="000000"/>
                </a:solidFill>
              </a:rPr>
              <a:t>evolutie</a:t>
            </a:r>
            <a:r>
              <a:rPr lang="en-US" altLang="nl-NL" sz="2400" dirty="0" smtClean="0">
                <a:solidFill>
                  <a:srgbClr val="000000"/>
                </a:solidFill>
              </a:rPr>
              <a:t>, </a:t>
            </a:r>
            <a:r>
              <a:rPr lang="en-US" altLang="nl-NL" sz="2400" dirty="0" err="1" smtClean="0">
                <a:solidFill>
                  <a:srgbClr val="000000"/>
                </a:solidFill>
              </a:rPr>
              <a:t>uitdijing</a:t>
            </a:r>
            <a:r>
              <a:rPr lang="en-US" altLang="nl-NL" sz="2400" dirty="0" smtClean="0">
                <a:solidFill>
                  <a:srgbClr val="000000"/>
                </a:solidFill>
              </a:rPr>
              <a:t> </a:t>
            </a:r>
            <a:r>
              <a:rPr lang="en-US" altLang="nl-NL" sz="2400" dirty="0" err="1" smtClean="0">
                <a:solidFill>
                  <a:srgbClr val="000000"/>
                </a:solidFill>
              </a:rPr>
              <a:t>heelal</a:t>
            </a:r>
            <a:r>
              <a:rPr lang="en-US" altLang="nl-NL" sz="2400" dirty="0" smtClean="0">
                <a:solidFill>
                  <a:srgbClr val="000000"/>
                </a:solidFill>
              </a:rPr>
              <a:t>, </a:t>
            </a:r>
            <a:r>
              <a:rPr lang="en-US" altLang="nl-NL" sz="2400" dirty="0" err="1" smtClean="0">
                <a:solidFill>
                  <a:srgbClr val="000000"/>
                </a:solidFill>
              </a:rPr>
              <a:t>geologisch</a:t>
            </a:r>
            <a:r>
              <a:rPr lang="en-US" altLang="nl-NL" sz="2400" dirty="0" smtClean="0">
                <a:solidFill>
                  <a:srgbClr val="000000"/>
                </a:solidFill>
              </a:rPr>
              <a:t>, </a:t>
            </a:r>
            <a:r>
              <a:rPr lang="en-US" altLang="nl-NL" sz="2400" dirty="0" err="1" smtClean="0">
                <a:solidFill>
                  <a:srgbClr val="000000"/>
                </a:solidFill>
              </a:rPr>
              <a:t>ecologisch</a:t>
            </a:r>
            <a:endParaRPr lang="en-US" altLang="nl-NL" sz="2400" dirty="0" smtClean="0">
              <a:solidFill>
                <a:srgbClr val="000000"/>
              </a:solidFill>
            </a:endParaRPr>
          </a:p>
          <a:p>
            <a:pPr eaLnBrk="1" hangingPunct="1"/>
            <a:r>
              <a:rPr lang="en-US" altLang="nl-NL" sz="2400" dirty="0" err="1" smtClean="0">
                <a:solidFill>
                  <a:srgbClr val="000000"/>
                </a:solidFill>
              </a:rPr>
              <a:t>Rol</a:t>
            </a:r>
            <a:r>
              <a:rPr lang="en-US" altLang="nl-NL" sz="2400" dirty="0" smtClean="0">
                <a:solidFill>
                  <a:srgbClr val="000000"/>
                </a:solidFill>
              </a:rPr>
              <a:t> van </a:t>
            </a:r>
            <a:r>
              <a:rPr lang="en-US" altLang="nl-NL" sz="2400" dirty="0" err="1" smtClean="0">
                <a:solidFill>
                  <a:srgbClr val="000000"/>
                </a:solidFill>
              </a:rPr>
              <a:t>krachten</a:t>
            </a:r>
            <a:r>
              <a:rPr lang="en-US" altLang="nl-NL" sz="2400" dirty="0" smtClean="0">
                <a:solidFill>
                  <a:srgbClr val="000000"/>
                </a:solidFill>
              </a:rPr>
              <a:t> </a:t>
            </a:r>
            <a:r>
              <a:rPr lang="en-US" altLang="nl-NL" sz="2400" dirty="0" err="1" smtClean="0">
                <a:solidFill>
                  <a:srgbClr val="000000"/>
                </a:solidFill>
              </a:rPr>
              <a:t>en</a:t>
            </a:r>
            <a:r>
              <a:rPr lang="en-US" altLang="nl-NL" sz="2400" dirty="0" smtClean="0">
                <a:solidFill>
                  <a:srgbClr val="000000"/>
                </a:solidFill>
              </a:rPr>
              <a:t> </a:t>
            </a:r>
            <a:r>
              <a:rPr lang="en-US" altLang="nl-NL" sz="2400" dirty="0" err="1" smtClean="0">
                <a:solidFill>
                  <a:srgbClr val="000000"/>
                </a:solidFill>
              </a:rPr>
              <a:t>energie</a:t>
            </a:r>
            <a:endParaRPr lang="en-US" altLang="nl-NL" sz="2400" dirty="0" smtClean="0">
              <a:solidFill>
                <a:srgbClr val="000000"/>
              </a:solidFill>
            </a:endParaRPr>
          </a:p>
          <a:p>
            <a:pPr eaLnBrk="1" hangingPunct="1"/>
            <a:r>
              <a:rPr lang="en-US" altLang="nl-NL" sz="2400" dirty="0" err="1" smtClean="0">
                <a:solidFill>
                  <a:srgbClr val="000000"/>
                </a:solidFill>
              </a:rPr>
              <a:t>Stabiel</a:t>
            </a:r>
            <a:r>
              <a:rPr lang="en-US" altLang="nl-NL" sz="2400" dirty="0" smtClean="0">
                <a:solidFill>
                  <a:srgbClr val="000000"/>
                </a:solidFill>
              </a:rPr>
              <a:t>, </a:t>
            </a:r>
            <a:r>
              <a:rPr lang="en-US" altLang="nl-NL" sz="2400" dirty="0" err="1" smtClean="0">
                <a:solidFill>
                  <a:srgbClr val="000000"/>
                </a:solidFill>
              </a:rPr>
              <a:t>cyclisch</a:t>
            </a:r>
            <a:r>
              <a:rPr lang="en-US" altLang="nl-NL" sz="2400" dirty="0" smtClean="0">
                <a:solidFill>
                  <a:srgbClr val="000000"/>
                </a:solidFill>
              </a:rPr>
              <a:t> </a:t>
            </a:r>
            <a:r>
              <a:rPr lang="en-US" altLang="nl-NL" sz="2400" dirty="0" err="1" smtClean="0">
                <a:solidFill>
                  <a:srgbClr val="000000"/>
                </a:solidFill>
              </a:rPr>
              <a:t>en</a:t>
            </a:r>
            <a:r>
              <a:rPr lang="en-US" altLang="nl-NL" sz="2400" dirty="0" smtClean="0">
                <a:solidFill>
                  <a:srgbClr val="000000"/>
                </a:solidFill>
              </a:rPr>
              <a:t> </a:t>
            </a:r>
            <a:r>
              <a:rPr lang="en-US" altLang="nl-NL" sz="2400" dirty="0" err="1" smtClean="0">
                <a:solidFill>
                  <a:srgbClr val="000000"/>
                </a:solidFill>
              </a:rPr>
              <a:t>dynamisch</a:t>
            </a:r>
            <a:r>
              <a:rPr lang="en-US" altLang="nl-NL" sz="2400" dirty="0" smtClean="0">
                <a:solidFill>
                  <a:srgbClr val="000000"/>
                </a:solidFill>
              </a:rPr>
              <a:t> </a:t>
            </a:r>
            <a:r>
              <a:rPr lang="en-US" altLang="nl-NL" sz="2400" dirty="0" err="1" smtClean="0">
                <a:solidFill>
                  <a:srgbClr val="000000"/>
                </a:solidFill>
              </a:rPr>
              <a:t>evenwicht</a:t>
            </a:r>
            <a:endParaRPr lang="en-US" altLang="nl-NL" sz="2400" dirty="0" smtClean="0">
              <a:solidFill>
                <a:srgbClr val="000000"/>
              </a:solidFill>
            </a:endParaRPr>
          </a:p>
          <a:p>
            <a:pPr eaLnBrk="1" hangingPunct="1"/>
            <a:r>
              <a:rPr lang="en-US" altLang="nl-NL" sz="2400" dirty="0" smtClean="0">
                <a:solidFill>
                  <a:srgbClr val="000000"/>
                </a:solidFill>
              </a:rPr>
              <a:t>Feedback </a:t>
            </a:r>
          </a:p>
          <a:p>
            <a:pPr eaLnBrk="1" hangingPunct="1"/>
            <a:r>
              <a:rPr lang="en-US" altLang="nl-NL" sz="2400" dirty="0" err="1" smtClean="0">
                <a:solidFill>
                  <a:srgbClr val="000000"/>
                </a:solidFill>
              </a:rPr>
              <a:t>Tijdschaal</a:t>
            </a:r>
            <a:r>
              <a:rPr lang="en-US" altLang="nl-NL" sz="2400" dirty="0" smtClean="0">
                <a:solidFill>
                  <a:srgbClr val="000000"/>
                </a:solidFill>
              </a:rPr>
              <a:t> </a:t>
            </a:r>
          </a:p>
          <a:p>
            <a:pPr eaLnBrk="1" hangingPunct="1"/>
            <a:r>
              <a:rPr lang="en-US" altLang="nl-NL" sz="2400" dirty="0" err="1" smtClean="0">
                <a:solidFill>
                  <a:srgbClr val="000000"/>
                </a:solidFill>
              </a:rPr>
              <a:t>Relatie</a:t>
            </a:r>
            <a:r>
              <a:rPr lang="en-US" altLang="nl-NL" sz="2400" dirty="0" smtClean="0">
                <a:solidFill>
                  <a:srgbClr val="000000"/>
                </a:solidFill>
              </a:rPr>
              <a:t> met </a:t>
            </a:r>
            <a:r>
              <a:rPr lang="en-US" altLang="nl-NL" sz="2400" dirty="0" err="1" smtClean="0">
                <a:solidFill>
                  <a:srgbClr val="000000"/>
                </a:solidFill>
              </a:rPr>
              <a:t>patronen</a:t>
            </a:r>
            <a:r>
              <a:rPr lang="en-US" altLang="nl-NL" sz="2400" dirty="0" smtClean="0">
                <a:solidFill>
                  <a:srgbClr val="000000"/>
                </a:solidFill>
              </a:rPr>
              <a:t>, </a:t>
            </a:r>
            <a:r>
              <a:rPr lang="en-US" altLang="nl-NL" sz="2400" dirty="0" err="1" smtClean="0">
                <a:solidFill>
                  <a:srgbClr val="000000"/>
                </a:solidFill>
              </a:rPr>
              <a:t>systemen</a:t>
            </a:r>
            <a:r>
              <a:rPr lang="en-US" altLang="nl-NL" sz="2400" dirty="0" smtClean="0">
                <a:solidFill>
                  <a:srgbClr val="000000"/>
                </a:solidFill>
              </a:rPr>
              <a:t>, </a:t>
            </a:r>
            <a:r>
              <a:rPr lang="en-US" altLang="nl-NL" sz="2400" dirty="0" err="1" smtClean="0">
                <a:solidFill>
                  <a:srgbClr val="000000"/>
                </a:solidFill>
              </a:rPr>
              <a:t>causaliteit</a:t>
            </a:r>
            <a:endParaRPr lang="nl-NL" altLang="nl-NL" sz="2400" dirty="0" smtClean="0">
              <a:solidFill>
                <a:srgbClr val="000000"/>
              </a:solidFill>
            </a:endParaRPr>
          </a:p>
        </p:txBody>
      </p:sp>
      <p:sp>
        <p:nvSpPr>
          <p:cNvPr id="2" name="Tijdelijke aanduiding voor datum 1"/>
          <p:cNvSpPr>
            <a:spLocks noGrp="1"/>
          </p:cNvSpPr>
          <p:nvPr>
            <p:ph type="dt" sz="quarter" idx="10"/>
          </p:nvPr>
        </p:nvSpPr>
        <p:spPr/>
        <p:txBody>
          <a:bodyPr/>
          <a:lstStyle/>
          <a:p>
            <a:pPr>
              <a:defRPr/>
            </a:pPr>
            <a:r>
              <a:rPr lang="nl-NL" smtClean="0"/>
              <a:t>12-12-2015</a:t>
            </a:r>
            <a:endParaRPr lang="en-GB"/>
          </a:p>
        </p:txBody>
      </p:sp>
      <p:sp>
        <p:nvSpPr>
          <p:cNvPr id="3" name="Tijdelijke aanduiding voor voettekst 2"/>
          <p:cNvSpPr>
            <a:spLocks noGrp="1"/>
          </p:cNvSpPr>
          <p:nvPr>
            <p:ph type="ftr" sz="quarter" idx="11"/>
          </p:nvPr>
        </p:nvSpPr>
        <p:spPr/>
        <p:txBody>
          <a:bodyPr/>
          <a:lstStyle/>
          <a:p>
            <a:pPr>
              <a:defRPr/>
            </a:pPr>
            <a:r>
              <a:rPr lang="nl-NL" smtClean="0"/>
              <a:t>WND 2015</a:t>
            </a:r>
            <a:endParaRPr lang="en-GB" dirty="0"/>
          </a:p>
        </p:txBody>
      </p:sp>
      <p:sp>
        <p:nvSpPr>
          <p:cNvPr id="4" name="Tijdelijke aanduiding voor dianummer 3"/>
          <p:cNvSpPr>
            <a:spLocks noGrp="1"/>
          </p:cNvSpPr>
          <p:nvPr>
            <p:ph type="sldNum" sz="quarter" idx="12"/>
          </p:nvPr>
        </p:nvSpPr>
        <p:spPr/>
        <p:txBody>
          <a:bodyPr/>
          <a:lstStyle/>
          <a:p>
            <a:pPr>
              <a:defRPr/>
            </a:pPr>
            <a:fld id="{A8AC366C-C0C7-4149-A185-00FAFA4D874B}" type="slidenum">
              <a:rPr lang="en-GB" smtClean="0"/>
              <a:pPr>
                <a:defRPr/>
              </a:pPr>
              <a:t>32</a:t>
            </a:fld>
            <a:endParaRPr lang="en-GB"/>
          </a:p>
        </p:txBody>
      </p:sp>
    </p:spTree>
    <p:extLst>
      <p:ext uri="{BB962C8B-B14F-4D97-AF65-F5344CB8AC3E}">
        <p14:creationId xmlns:p14="http://schemas.microsoft.com/office/powerpoint/2010/main" val="862471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0" algn="ctr"/>
            <a:r>
              <a:rPr lang="nl-NL" sz="3600" b="1" dirty="0" smtClean="0"/>
              <a:t>Voorbeelden van vragen bij </a:t>
            </a:r>
            <a:br>
              <a:rPr lang="nl-NL" sz="3600" b="1" dirty="0" smtClean="0"/>
            </a:br>
            <a:r>
              <a:rPr lang="nl-NL" sz="3600" b="1" i="1" dirty="0"/>
              <a:t>s</a:t>
            </a:r>
            <a:r>
              <a:rPr lang="nl-NL" sz="3600" b="1" i="1" dirty="0" smtClean="0"/>
              <a:t>tabiliteit </a:t>
            </a:r>
            <a:r>
              <a:rPr lang="nl-NL" sz="3600" b="1" i="1" dirty="0"/>
              <a:t>en </a:t>
            </a:r>
            <a:r>
              <a:rPr lang="nl-NL" sz="3600" b="1" i="1" dirty="0" smtClean="0"/>
              <a:t>verandering</a:t>
            </a:r>
            <a:endParaRPr lang="nl-NL" sz="3600" dirty="0"/>
          </a:p>
        </p:txBody>
      </p:sp>
      <p:sp>
        <p:nvSpPr>
          <p:cNvPr id="3" name="Tijdelijke aanduiding voor inhoud 2"/>
          <p:cNvSpPr>
            <a:spLocks noGrp="1"/>
          </p:cNvSpPr>
          <p:nvPr>
            <p:ph idx="1"/>
          </p:nvPr>
        </p:nvSpPr>
        <p:spPr>
          <a:xfrm>
            <a:off x="1188000" y="1484784"/>
            <a:ext cx="7308000" cy="4464496"/>
          </a:xfrm>
        </p:spPr>
        <p:txBody>
          <a:bodyPr>
            <a:normAutofit lnSpcReduction="10000"/>
          </a:bodyPr>
          <a:lstStyle/>
          <a:p>
            <a:pPr marL="285750" lvl="0" indent="-285750">
              <a:buFont typeface="Arial" panose="020B0604020202020204" pitchFamily="34" charset="0"/>
              <a:buChar char="•"/>
            </a:pPr>
            <a:r>
              <a:rPr lang="nl-NL" sz="2800" b="0" dirty="0" smtClean="0"/>
              <a:t>Van </a:t>
            </a:r>
            <a:r>
              <a:rPr lang="nl-NL" sz="2800" b="0" dirty="0"/>
              <a:t>welk soort evenwicht is sprake bij stabiliteit?</a:t>
            </a:r>
          </a:p>
          <a:p>
            <a:pPr marL="285750" lvl="0" indent="-285750">
              <a:buFont typeface="Arial" panose="020B0604020202020204" pitchFamily="34" charset="0"/>
              <a:buChar char="•"/>
            </a:pPr>
            <a:r>
              <a:rPr lang="nl-NL" sz="2800" b="0" dirty="0"/>
              <a:t>Wat is de aard van de verandering?</a:t>
            </a:r>
          </a:p>
          <a:p>
            <a:pPr marL="285750" lvl="0" indent="-285750">
              <a:buFont typeface="Arial" panose="020B0604020202020204" pitchFamily="34" charset="0"/>
              <a:buChar char="•"/>
            </a:pPr>
            <a:r>
              <a:rPr lang="nl-NL" sz="2800" b="0" dirty="0"/>
              <a:t>Wat veroorzaakt veranderingen?</a:t>
            </a:r>
          </a:p>
          <a:p>
            <a:pPr marL="285750" lvl="0" indent="-285750">
              <a:buFont typeface="Arial" panose="020B0604020202020204" pitchFamily="34" charset="0"/>
              <a:buChar char="•"/>
            </a:pPr>
            <a:r>
              <a:rPr lang="nl-NL" sz="2800" b="0" dirty="0"/>
              <a:t>Wat veroorzaakt stabiliteit?</a:t>
            </a:r>
          </a:p>
          <a:p>
            <a:pPr marL="285750" lvl="0" indent="-285750">
              <a:buFont typeface="Arial" panose="020B0604020202020204" pitchFamily="34" charset="0"/>
              <a:buChar char="•"/>
            </a:pPr>
            <a:r>
              <a:rPr lang="nl-NL" sz="2800" b="0" dirty="0"/>
              <a:t>In welk tempo en op welke schaal vinden veranderingen plaats?</a:t>
            </a:r>
          </a:p>
          <a:p>
            <a:pPr marL="285750" lvl="0" indent="-285750">
              <a:buFont typeface="Arial" panose="020B0604020202020204" pitchFamily="34" charset="0"/>
              <a:buChar char="•"/>
            </a:pPr>
            <a:r>
              <a:rPr lang="nl-NL" sz="2800" b="0" dirty="0"/>
              <a:t>Wat bepaalt de snelheid van veranderingen?</a:t>
            </a:r>
          </a:p>
          <a:p>
            <a:pPr marL="285750" lvl="0" indent="-285750">
              <a:buFont typeface="Arial" panose="020B0604020202020204" pitchFamily="34" charset="0"/>
              <a:buChar char="•"/>
            </a:pPr>
            <a:r>
              <a:rPr lang="nl-NL" sz="2800" b="0" dirty="0"/>
              <a:t>Wat is het belang van stabiliteit in een bepaalde situatie?</a:t>
            </a:r>
          </a:p>
          <a:p>
            <a:pPr marL="285750" indent="-285750">
              <a:buFont typeface="Arial" panose="020B0604020202020204" pitchFamily="34" charset="0"/>
              <a:buChar char="•"/>
            </a:pPr>
            <a:endParaRPr lang="nl-NL" b="0"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33</a:t>
            </a:fld>
            <a:endParaRPr lang="nl-NL"/>
          </a:p>
        </p:txBody>
      </p:sp>
    </p:spTree>
    <p:extLst>
      <p:ext uri="{BB962C8B-B14F-4D97-AF65-F5344CB8AC3E}">
        <p14:creationId xmlns:p14="http://schemas.microsoft.com/office/powerpoint/2010/main" val="2151447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b="1" dirty="0" smtClean="0"/>
              <a:t>Voorbeeld 3: denkwijzen bij </a:t>
            </a:r>
            <a:r>
              <a:rPr lang="nl-NL" sz="3600" b="1" i="1" dirty="0" smtClean="0"/>
              <a:t>radioactiviteit</a:t>
            </a:r>
            <a:endParaRPr lang="nl-NL" sz="3600" b="1" i="1" dirty="0"/>
          </a:p>
        </p:txBody>
      </p:sp>
      <p:sp>
        <p:nvSpPr>
          <p:cNvPr id="3" name="Tijdelijke aanduiding voor inhoud 2"/>
          <p:cNvSpPr>
            <a:spLocks noGrp="1"/>
          </p:cNvSpPr>
          <p:nvPr>
            <p:ph idx="1"/>
          </p:nvPr>
        </p:nvSpPr>
        <p:spPr>
          <a:xfrm>
            <a:off x="539552" y="1700808"/>
            <a:ext cx="8208912" cy="4248472"/>
          </a:xfrm>
        </p:spPr>
        <p:txBody>
          <a:bodyPr>
            <a:normAutofit fontScale="70000" lnSpcReduction="20000"/>
          </a:bodyPr>
          <a:lstStyle/>
          <a:p>
            <a:pPr marL="342900" indent="-342900">
              <a:buAutoNum type="arabicPeriod"/>
            </a:pPr>
            <a:r>
              <a:rPr lang="nl-NL" sz="3400" b="0" dirty="0" smtClean="0"/>
              <a:t>Patronen: halveringstijd bij radioactief verval</a:t>
            </a:r>
          </a:p>
          <a:p>
            <a:pPr marL="342900" indent="-342900">
              <a:buAutoNum type="arabicPeriod"/>
            </a:pPr>
            <a:r>
              <a:rPr lang="nl-NL" sz="3400" b="0" dirty="0" smtClean="0"/>
              <a:t>Schaal: verval op </a:t>
            </a:r>
            <a:r>
              <a:rPr lang="nl-NL" sz="3400" b="0" dirty="0" err="1" smtClean="0"/>
              <a:t>micro-niveau</a:t>
            </a:r>
            <a:r>
              <a:rPr lang="nl-NL" sz="3400" b="0" dirty="0" smtClean="0"/>
              <a:t>; late effecten op </a:t>
            </a:r>
            <a:r>
              <a:rPr lang="nl-NL" sz="3400" b="0" dirty="0" err="1" smtClean="0"/>
              <a:t>macro-niveau</a:t>
            </a:r>
            <a:endParaRPr lang="nl-NL" sz="3400" b="0" dirty="0" smtClean="0"/>
          </a:p>
          <a:p>
            <a:pPr marL="342900" indent="-342900">
              <a:buAutoNum type="arabicPeriod"/>
            </a:pPr>
            <a:r>
              <a:rPr lang="nl-NL" sz="3400" b="0" dirty="0" smtClean="0"/>
              <a:t>Oorzaak/gevolg: oorzaak radioactiviteit; oorzaak van effecten</a:t>
            </a:r>
          </a:p>
          <a:p>
            <a:pPr marL="342900" indent="-342900">
              <a:buAutoNum type="arabicPeriod"/>
            </a:pPr>
            <a:r>
              <a:rPr lang="nl-NL" sz="3400" b="0" dirty="0" smtClean="0"/>
              <a:t>Systemen: vervalschema’s</a:t>
            </a:r>
          </a:p>
          <a:p>
            <a:pPr marL="342900" indent="-342900">
              <a:buAutoNum type="arabicPeriod"/>
            </a:pPr>
            <a:r>
              <a:rPr lang="nl-NL" sz="3400" b="0" dirty="0" smtClean="0"/>
              <a:t>Behoud: aantal kerndeeltjes; energie</a:t>
            </a:r>
          </a:p>
          <a:p>
            <a:pPr marL="342900" indent="-342900">
              <a:buAutoNum type="arabicPeriod"/>
            </a:pPr>
            <a:r>
              <a:rPr lang="nl-NL" sz="3400" b="0" dirty="0" smtClean="0"/>
              <a:t>Structuur/functie: afscherming; focus bij bestraling</a:t>
            </a:r>
          </a:p>
          <a:p>
            <a:pPr marL="342900" indent="-342900">
              <a:buAutoNum type="arabicPeriod"/>
            </a:pPr>
            <a:r>
              <a:rPr lang="nl-NL" sz="3400" b="0" dirty="0" smtClean="0"/>
              <a:t>Stabiliteit/verandering: aard instabiliteit; veranderingen in kern </a:t>
            </a:r>
          </a:p>
          <a:p>
            <a:pPr marL="342900" indent="-342900">
              <a:buAutoNum type="arabicPeriod"/>
            </a:pPr>
            <a:r>
              <a:rPr lang="nl-NL" sz="3400" b="0" dirty="0" smtClean="0"/>
              <a:t>Duurzaamheid: radioactief afval; duurzame energiebronnen</a:t>
            </a:r>
          </a:p>
          <a:p>
            <a:pPr marL="342900" indent="-342900">
              <a:buAutoNum type="arabicPeriod"/>
            </a:pPr>
            <a:r>
              <a:rPr lang="nl-NL" sz="3400" b="0" dirty="0" smtClean="0"/>
              <a:t>Risico’s/veiligheid: natuurlijke radioactiviteit; ALARA-principe</a:t>
            </a:r>
          </a:p>
          <a:p>
            <a:endParaRPr lang="nl-NL" b="0" dirty="0" smtClean="0"/>
          </a:p>
          <a:p>
            <a:pPr marL="342900" indent="-342900">
              <a:buAutoNum type="arabicPeriod"/>
            </a:pPr>
            <a:endParaRPr lang="nl-NL" b="0"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34</a:t>
            </a:fld>
            <a:endParaRPr lang="nl-NL"/>
          </a:p>
        </p:txBody>
      </p:sp>
    </p:spTree>
    <p:extLst>
      <p:ext uri="{BB962C8B-B14F-4D97-AF65-F5344CB8AC3E}">
        <p14:creationId xmlns:p14="http://schemas.microsoft.com/office/powerpoint/2010/main" val="1657570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b="1" dirty="0" smtClean="0"/>
              <a:t>Ervaringen met het ontwikkelen van lesmateriaal over denk- en werkwijzen</a:t>
            </a:r>
            <a:endParaRPr lang="nl-NL" sz="3600" b="1" dirty="0"/>
          </a:p>
        </p:txBody>
      </p:sp>
      <p:sp>
        <p:nvSpPr>
          <p:cNvPr id="3" name="Tijdelijke aanduiding voor inhoud 2"/>
          <p:cNvSpPr>
            <a:spLocks noGrp="1"/>
          </p:cNvSpPr>
          <p:nvPr>
            <p:ph idx="1"/>
          </p:nvPr>
        </p:nvSpPr>
        <p:spPr/>
        <p:txBody>
          <a:bodyPr>
            <a:normAutofit lnSpcReduction="10000"/>
          </a:bodyPr>
          <a:lstStyle/>
          <a:p>
            <a:r>
              <a:rPr lang="nl-NL" sz="2800" dirty="0" smtClean="0"/>
              <a:t>Inzicht in de essenties van de kennisbasis kost tijd</a:t>
            </a:r>
          </a:p>
          <a:p>
            <a:r>
              <a:rPr lang="nl-NL" sz="2800" dirty="0" smtClean="0"/>
              <a:t>Denkwijzen blijven vaak te impliciet</a:t>
            </a:r>
          </a:p>
          <a:p>
            <a:r>
              <a:rPr lang="nl-NL" sz="2800" dirty="0" smtClean="0"/>
              <a:t>Vragen bij denkwijzen aanpassen aan de specifieke lessen</a:t>
            </a:r>
          </a:p>
          <a:p>
            <a:r>
              <a:rPr lang="nl-NL" sz="2800" dirty="0" err="1" smtClean="0"/>
              <a:t>Less</a:t>
            </a:r>
            <a:r>
              <a:rPr lang="nl-NL" sz="2800" dirty="0" smtClean="0"/>
              <a:t> is more: niet teveel denkwijzen tegelijk</a:t>
            </a:r>
          </a:p>
          <a:p>
            <a:r>
              <a:rPr lang="nl-NL" sz="2800" dirty="0" smtClean="0"/>
              <a:t>Beginnen met eigen vak, later interdisciplinair</a:t>
            </a:r>
          </a:p>
          <a:p>
            <a:r>
              <a:rPr lang="nl-NL" sz="2800" dirty="0" smtClean="0"/>
              <a:t>Betere aansluiting </a:t>
            </a:r>
            <a:r>
              <a:rPr lang="nl-NL" sz="2800" smtClean="0"/>
              <a:t>bij wiskunde</a:t>
            </a:r>
            <a:endParaRPr lang="nl-NL" sz="2800" dirty="0" smtClean="0"/>
          </a:p>
          <a:p>
            <a:r>
              <a:rPr lang="nl-NL" sz="2800" dirty="0" smtClean="0"/>
              <a:t>Gecondenseerd werken in groepjes!</a:t>
            </a:r>
          </a:p>
          <a:p>
            <a:r>
              <a:rPr lang="nl-NL" sz="2800" dirty="0" smtClean="0"/>
              <a:t>Richtlijnen voor de ontwikkeling van lesmateriaal </a:t>
            </a:r>
            <a:endParaRPr lang="nl-NL" sz="2800"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35</a:t>
            </a:fld>
            <a:endParaRPr lang="nl-NL"/>
          </a:p>
        </p:txBody>
      </p:sp>
    </p:spTree>
    <p:extLst>
      <p:ext uri="{BB962C8B-B14F-4D97-AF65-F5344CB8AC3E}">
        <p14:creationId xmlns:p14="http://schemas.microsoft.com/office/powerpoint/2010/main" val="2663363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Autofit/>
          </a:bodyPr>
          <a:lstStyle/>
          <a:p>
            <a:r>
              <a:rPr lang="nl-NL" sz="3600" b="1" dirty="0" smtClean="0"/>
              <a:t>Bronnen</a:t>
            </a:r>
            <a:endParaRPr lang="nl-NL" sz="3600" b="1" dirty="0"/>
          </a:p>
        </p:txBody>
      </p:sp>
      <p:sp>
        <p:nvSpPr>
          <p:cNvPr id="3" name="Tijdelijke aanduiding voor inhoud 2"/>
          <p:cNvSpPr>
            <a:spLocks noGrp="1"/>
          </p:cNvSpPr>
          <p:nvPr>
            <p:ph idx="1"/>
          </p:nvPr>
        </p:nvSpPr>
        <p:spPr>
          <a:xfrm>
            <a:off x="457200" y="1052736"/>
            <a:ext cx="8229600" cy="5256584"/>
          </a:xfrm>
        </p:spPr>
        <p:txBody>
          <a:bodyPr>
            <a:normAutofit/>
          </a:bodyPr>
          <a:lstStyle/>
          <a:p>
            <a:r>
              <a:rPr lang="en-US" sz="2000" dirty="0" smtClean="0"/>
              <a:t>A </a:t>
            </a:r>
            <a:r>
              <a:rPr lang="en-US" sz="2000" dirty="0"/>
              <a:t>Framework for K-12 Science Education: </a:t>
            </a:r>
            <a:br>
              <a:rPr lang="en-US" sz="2000" dirty="0"/>
            </a:br>
            <a:r>
              <a:rPr lang="en-US" sz="2000" dirty="0"/>
              <a:t>Practices, Crosscutting Concepts, and Core </a:t>
            </a:r>
            <a:r>
              <a:rPr lang="en-US" sz="2000" dirty="0" smtClean="0"/>
              <a:t>Ideas (</a:t>
            </a:r>
            <a:r>
              <a:rPr lang="en-US" sz="2000" dirty="0"/>
              <a:t>2012)</a:t>
            </a:r>
            <a:endParaRPr lang="nl-NL" sz="2000" dirty="0" smtClean="0">
              <a:hlinkClick r:id="rId2"/>
            </a:endParaRPr>
          </a:p>
          <a:p>
            <a:pPr marL="400050" lvl="1" indent="0">
              <a:buNone/>
            </a:pPr>
            <a:r>
              <a:rPr lang="nl-NL" sz="1600" dirty="0" smtClean="0">
                <a:hlinkClick r:id="rId2"/>
              </a:rPr>
              <a:t>http</a:t>
            </a:r>
            <a:r>
              <a:rPr lang="nl-NL" sz="1600" dirty="0">
                <a:hlinkClick r:id="rId2"/>
              </a:rPr>
              <a:t>://</a:t>
            </a:r>
            <a:r>
              <a:rPr lang="nl-NL" sz="1600" dirty="0" smtClean="0">
                <a:hlinkClick r:id="rId2"/>
              </a:rPr>
              <a:t>www.nap.edu/catalog.php?record_id=13165</a:t>
            </a:r>
            <a:r>
              <a:rPr lang="nl-NL" sz="1600" dirty="0" smtClean="0"/>
              <a:t> </a:t>
            </a:r>
          </a:p>
          <a:p>
            <a:pPr marL="400050" lvl="1" indent="0">
              <a:buNone/>
            </a:pPr>
            <a:endParaRPr lang="nl-NL" sz="1600" dirty="0"/>
          </a:p>
          <a:p>
            <a:r>
              <a:rPr lang="nl-NL" sz="2000" dirty="0" smtClean="0"/>
              <a:t>Next </a:t>
            </a:r>
            <a:r>
              <a:rPr lang="nl-NL" sz="2000" dirty="0" err="1"/>
              <a:t>Generation</a:t>
            </a:r>
            <a:r>
              <a:rPr lang="nl-NL" sz="2000" dirty="0"/>
              <a:t> Science </a:t>
            </a:r>
            <a:r>
              <a:rPr lang="nl-NL" sz="2000" dirty="0" smtClean="0"/>
              <a:t>Standards (2013): </a:t>
            </a:r>
            <a:r>
              <a:rPr lang="nl-NL" sz="1600" u="sng" dirty="0" smtClean="0">
                <a:hlinkClick r:id="rId3"/>
              </a:rPr>
              <a:t>http</a:t>
            </a:r>
            <a:r>
              <a:rPr lang="nl-NL" sz="1600" u="sng" dirty="0">
                <a:hlinkClick r:id="rId3"/>
              </a:rPr>
              <a:t>://</a:t>
            </a:r>
            <a:r>
              <a:rPr lang="nl-NL" sz="1600" u="sng" dirty="0" smtClean="0">
                <a:hlinkClick r:id="rId3"/>
              </a:rPr>
              <a:t>www.nextgenscience.org/</a:t>
            </a:r>
            <a:endParaRPr lang="nl-NL" sz="1600" u="sng" dirty="0" smtClean="0"/>
          </a:p>
          <a:p>
            <a:endParaRPr lang="nl-NL" sz="1600" u="sng" dirty="0" smtClean="0"/>
          </a:p>
          <a:p>
            <a:r>
              <a:rPr lang="nl-NL" sz="2000" dirty="0">
                <a:ea typeface="Calibri"/>
                <a:cs typeface="Times New Roman"/>
              </a:rPr>
              <a:t>Kennisbasis NW &amp; T onderbouw </a:t>
            </a:r>
            <a:r>
              <a:rPr lang="nl-NL" sz="2000" dirty="0" smtClean="0">
                <a:ea typeface="Calibri"/>
                <a:cs typeface="Times New Roman"/>
              </a:rPr>
              <a:t>VO (2014) </a:t>
            </a:r>
            <a:r>
              <a:rPr lang="nl-NL" sz="1600" u="sng" dirty="0">
                <a:solidFill>
                  <a:srgbClr val="0000FF"/>
                </a:solidFill>
                <a:ea typeface="Calibri"/>
                <a:cs typeface="Times New Roman"/>
                <a:hlinkClick r:id="rId4"/>
              </a:rPr>
              <a:t>http://www.slo.nl/nieuws/00320/</a:t>
            </a:r>
            <a:r>
              <a:rPr lang="nl-NL" sz="1600" dirty="0">
                <a:ea typeface="Calibri"/>
                <a:cs typeface="Times New Roman"/>
              </a:rPr>
              <a:t> </a:t>
            </a:r>
            <a:endParaRPr lang="nl-NL" sz="1600" dirty="0" smtClean="0">
              <a:ea typeface="Calibri"/>
              <a:cs typeface="Times New Roman"/>
            </a:endParaRPr>
          </a:p>
          <a:p>
            <a:endParaRPr lang="nl-NL" sz="1600" dirty="0" smtClean="0">
              <a:ea typeface="Calibri"/>
              <a:cs typeface="Times New Roman"/>
            </a:endParaRPr>
          </a:p>
          <a:p>
            <a:r>
              <a:rPr lang="nl-NL" sz="2000" dirty="0" smtClean="0">
                <a:ea typeface="Calibri"/>
                <a:cs typeface="Times New Roman"/>
              </a:rPr>
              <a:t>NSTA Tijdschriften</a:t>
            </a:r>
            <a:r>
              <a:rPr lang="nl-NL" sz="2000" dirty="0" smtClean="0">
                <a:ea typeface="Calibri"/>
                <a:cs typeface="Times New Roman"/>
              </a:rPr>
              <a:t>: The Science Teacher en  Science </a:t>
            </a:r>
            <a:r>
              <a:rPr lang="nl-NL" sz="2000" dirty="0">
                <a:ea typeface="Calibri"/>
                <a:cs typeface="Times New Roman"/>
              </a:rPr>
              <a:t>Scope </a:t>
            </a:r>
            <a:r>
              <a:rPr lang="nl-NL" sz="1600" dirty="0">
                <a:ea typeface="Calibri"/>
                <a:cs typeface="Times New Roman"/>
                <a:hlinkClick r:id="rId5"/>
              </a:rPr>
              <a:t>https://www.nsta.org</a:t>
            </a:r>
            <a:r>
              <a:rPr lang="nl-NL" sz="1600" dirty="0" smtClean="0">
                <a:ea typeface="Calibri"/>
                <a:cs typeface="Times New Roman"/>
                <a:hlinkClick r:id="rId5"/>
              </a:rPr>
              <a:t>/</a:t>
            </a:r>
            <a:r>
              <a:rPr lang="nl-NL" sz="1600" dirty="0" smtClean="0">
                <a:ea typeface="Calibri"/>
                <a:cs typeface="Times New Roman"/>
              </a:rPr>
              <a:t> </a:t>
            </a:r>
            <a:endParaRPr lang="nl-NL" sz="1600" dirty="0">
              <a:ea typeface="Calibri"/>
              <a:cs typeface="Times New Roman"/>
            </a:endParaRPr>
          </a:p>
          <a:p>
            <a:pPr marL="400050" lvl="1" indent="0">
              <a:buNone/>
            </a:pPr>
            <a:endParaRPr lang="nl-NL" sz="2000"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dirty="0"/>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36</a:t>
            </a:fld>
            <a:endParaRPr lang="nl-NL"/>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4379978"/>
            <a:ext cx="13430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1" y="4437112"/>
            <a:ext cx="13049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66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200" b="1" dirty="0" smtClean="0"/>
              <a:t>Wetenschapsagenda 2015</a:t>
            </a:r>
            <a:r>
              <a:rPr lang="nl-NL" b="1" dirty="0" smtClean="0"/>
              <a:t/>
            </a:r>
            <a:br>
              <a:rPr lang="nl-NL" b="1" dirty="0" smtClean="0"/>
            </a:br>
            <a:r>
              <a:rPr lang="nl-NL" b="1" dirty="0" smtClean="0"/>
              <a:t>Klimaat, milieu en schone materialen</a:t>
            </a:r>
            <a:endParaRPr lang="nl-NL" b="1" dirty="0"/>
          </a:p>
        </p:txBody>
      </p:sp>
      <p:sp>
        <p:nvSpPr>
          <p:cNvPr id="3" name="Tijdelijke aanduiding voor inhoud 2"/>
          <p:cNvSpPr>
            <a:spLocks noGrp="1"/>
          </p:cNvSpPr>
          <p:nvPr>
            <p:ph idx="1"/>
          </p:nvPr>
        </p:nvSpPr>
        <p:spPr/>
        <p:txBody>
          <a:bodyPr>
            <a:normAutofit fontScale="85000" lnSpcReduction="10000"/>
          </a:bodyPr>
          <a:lstStyle/>
          <a:p>
            <a:r>
              <a:rPr lang="nl-NL" dirty="0" smtClean="0"/>
              <a:t>Hoe </a:t>
            </a:r>
            <a:r>
              <a:rPr lang="nl-NL" dirty="0"/>
              <a:t>meet en modelleer je de wisselwerking </a:t>
            </a:r>
            <a:r>
              <a:rPr lang="nl-NL" dirty="0" smtClean="0"/>
              <a:t>tussen ijs</a:t>
            </a:r>
            <a:r>
              <a:rPr lang="nl-NL" dirty="0"/>
              <a:t>, atmosfeer en oceaan, zodat de </a:t>
            </a:r>
            <a:r>
              <a:rPr lang="nl-NL" dirty="0" smtClean="0"/>
              <a:t>zeespiegelstijging betrouwbaar </a:t>
            </a:r>
            <a:r>
              <a:rPr lang="nl-NL" dirty="0"/>
              <a:t>voorspeld kan worden?</a:t>
            </a:r>
          </a:p>
          <a:p>
            <a:r>
              <a:rPr lang="nl-NL" dirty="0" smtClean="0"/>
              <a:t>Hoe </a:t>
            </a:r>
            <a:r>
              <a:rPr lang="nl-NL" dirty="0"/>
              <a:t>verandert het klimaat, inclusief </a:t>
            </a:r>
            <a:r>
              <a:rPr lang="nl-NL" dirty="0" smtClean="0"/>
              <a:t>extreme weersomstandigheden</a:t>
            </a:r>
            <a:r>
              <a:rPr lang="nl-NL" dirty="0"/>
              <a:t>, en wat zijn de gevolgen ervan?</a:t>
            </a:r>
          </a:p>
          <a:p>
            <a:r>
              <a:rPr lang="nl-NL" dirty="0" smtClean="0"/>
              <a:t>Hoe </a:t>
            </a:r>
            <a:r>
              <a:rPr lang="nl-NL" dirty="0"/>
              <a:t>kunnen we de cycli van koolstof, stikstof en </a:t>
            </a:r>
            <a:r>
              <a:rPr lang="nl-NL" dirty="0" smtClean="0"/>
              <a:t>fosfor beter </a:t>
            </a:r>
            <a:r>
              <a:rPr lang="nl-NL" dirty="0"/>
              <a:t>benutten?</a:t>
            </a:r>
          </a:p>
          <a:p>
            <a:r>
              <a:rPr lang="nl-NL" dirty="0" smtClean="0"/>
              <a:t>Hoe </a:t>
            </a:r>
            <a:r>
              <a:rPr lang="nl-NL" dirty="0"/>
              <a:t>kunnen we door nieuwe materialen, technologieën </a:t>
            </a:r>
            <a:r>
              <a:rPr lang="nl-NL" dirty="0" smtClean="0"/>
              <a:t>en processen </a:t>
            </a:r>
            <a:r>
              <a:rPr lang="nl-NL" dirty="0"/>
              <a:t>gebouwen en infrastructuur goedkoper, </a:t>
            </a:r>
            <a:r>
              <a:rPr lang="nl-NL" dirty="0" smtClean="0"/>
              <a:t>veiliger en </a:t>
            </a:r>
            <a:r>
              <a:rPr lang="nl-NL" dirty="0"/>
              <a:t>duurzamer maken?</a:t>
            </a:r>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4</a:t>
            </a:fld>
            <a:endParaRPr lang="nl-NL"/>
          </a:p>
        </p:txBody>
      </p:sp>
    </p:spTree>
    <p:extLst>
      <p:ext uri="{BB962C8B-B14F-4D97-AF65-F5344CB8AC3E}">
        <p14:creationId xmlns:p14="http://schemas.microsoft.com/office/powerpoint/2010/main" val="33528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200" b="1" dirty="0" smtClean="0"/>
              <a:t>Wetenschapsagenda 2015</a:t>
            </a:r>
            <a:r>
              <a:rPr lang="nl-NL" b="1" dirty="0"/>
              <a:t/>
            </a:r>
            <a:br>
              <a:rPr lang="nl-NL" b="1" dirty="0"/>
            </a:br>
            <a:r>
              <a:rPr lang="nl-NL" b="1" dirty="0"/>
              <a:t>Veilige</a:t>
            </a:r>
            <a:r>
              <a:rPr lang="nl-NL" b="1" dirty="0" smtClean="0"/>
              <a:t>, schone en efficiënte energie</a:t>
            </a:r>
            <a:endParaRPr lang="nl-NL" b="1" dirty="0"/>
          </a:p>
        </p:txBody>
      </p:sp>
      <p:sp>
        <p:nvSpPr>
          <p:cNvPr id="3" name="Tijdelijke aanduiding voor inhoud 2"/>
          <p:cNvSpPr>
            <a:spLocks noGrp="1"/>
          </p:cNvSpPr>
          <p:nvPr>
            <p:ph idx="1"/>
          </p:nvPr>
        </p:nvSpPr>
        <p:spPr>
          <a:xfrm>
            <a:off x="457200" y="1556792"/>
            <a:ext cx="8229600" cy="4752528"/>
          </a:xfrm>
        </p:spPr>
        <p:txBody>
          <a:bodyPr>
            <a:normAutofit fontScale="70000" lnSpcReduction="20000"/>
          </a:bodyPr>
          <a:lstStyle/>
          <a:p>
            <a:r>
              <a:rPr lang="nl-NL" dirty="0" smtClean="0"/>
              <a:t>Hoe </a:t>
            </a:r>
            <a:r>
              <a:rPr lang="nl-NL" dirty="0"/>
              <a:t>kunnen we onze energievoorziening snel </a:t>
            </a:r>
            <a:r>
              <a:rPr lang="nl-NL" dirty="0" smtClean="0"/>
              <a:t>verduurzamen en </a:t>
            </a:r>
            <a:r>
              <a:rPr lang="nl-NL" dirty="0"/>
              <a:t>tevens betaalbaar en betrouwbaar houden?</a:t>
            </a:r>
          </a:p>
          <a:p>
            <a:r>
              <a:rPr lang="nl-NL" dirty="0" smtClean="0"/>
              <a:t>Hoe </a:t>
            </a:r>
            <a:r>
              <a:rPr lang="nl-NL" dirty="0"/>
              <a:t>maken we de transitie naar een volledig duurzame</a:t>
            </a:r>
          </a:p>
          <a:p>
            <a:r>
              <a:rPr lang="nl-NL" dirty="0" smtClean="0"/>
              <a:t>energievoorziening</a:t>
            </a:r>
            <a:r>
              <a:rPr lang="nl-NL" dirty="0"/>
              <a:t>?</a:t>
            </a:r>
          </a:p>
          <a:p>
            <a:r>
              <a:rPr lang="nl-NL" dirty="0" smtClean="0"/>
              <a:t>Hoe </a:t>
            </a:r>
            <a:r>
              <a:rPr lang="nl-NL" dirty="0"/>
              <a:t>kan de zon volledig in onze energiebehoefte voorzien?</a:t>
            </a:r>
          </a:p>
          <a:p>
            <a:r>
              <a:rPr lang="nl-NL" dirty="0" smtClean="0"/>
              <a:t>Hoe </a:t>
            </a:r>
            <a:r>
              <a:rPr lang="nl-NL" dirty="0"/>
              <a:t>kunnen we windenergie zo efficiënt en </a:t>
            </a:r>
            <a:r>
              <a:rPr lang="nl-NL" dirty="0" smtClean="0"/>
              <a:t>duurzaam mogelijk omzetten </a:t>
            </a:r>
            <a:r>
              <a:rPr lang="nl-NL" dirty="0"/>
              <a:t>in elektriciteit?</a:t>
            </a:r>
          </a:p>
          <a:p>
            <a:r>
              <a:rPr lang="nl-NL" dirty="0" smtClean="0"/>
              <a:t>Hoe </a:t>
            </a:r>
            <a:r>
              <a:rPr lang="nl-NL" dirty="0"/>
              <a:t>kunnen we rivieren, meren, zeeën en </a:t>
            </a:r>
            <a:r>
              <a:rPr lang="nl-NL" dirty="0" smtClean="0"/>
              <a:t>oceanen optimaal gebruiken </a:t>
            </a:r>
            <a:r>
              <a:rPr lang="nl-NL" dirty="0"/>
              <a:t>voor energiewinning?</a:t>
            </a:r>
          </a:p>
          <a:p>
            <a:r>
              <a:rPr lang="nl-NL" dirty="0" smtClean="0"/>
              <a:t>Hoe </a:t>
            </a:r>
            <a:r>
              <a:rPr lang="nl-NL" dirty="0"/>
              <a:t>kunnen we geothermische energie </a:t>
            </a:r>
            <a:r>
              <a:rPr lang="nl-NL" dirty="0" smtClean="0"/>
              <a:t>optimaal </a:t>
            </a:r>
            <a:r>
              <a:rPr lang="nl-NL" dirty="0"/>
              <a:t>benutten? </a:t>
            </a:r>
            <a:endParaRPr lang="nl-NL" dirty="0" smtClean="0"/>
          </a:p>
          <a:p>
            <a:r>
              <a:rPr lang="nl-NL" dirty="0" smtClean="0"/>
              <a:t>Hoe </a:t>
            </a:r>
            <a:r>
              <a:rPr lang="nl-NL" dirty="0"/>
              <a:t>versnellen we de ontwikkeling van kernfusie en </a:t>
            </a:r>
            <a:r>
              <a:rPr lang="nl-NL" dirty="0" smtClean="0"/>
              <a:t>hoe maken </a:t>
            </a:r>
            <a:r>
              <a:rPr lang="nl-NL" dirty="0"/>
              <a:t>we kernenergie veilig en schoon?</a:t>
            </a:r>
          </a:p>
          <a:p>
            <a:r>
              <a:rPr lang="nl-NL" dirty="0" smtClean="0"/>
              <a:t>Hoe </a:t>
            </a:r>
            <a:r>
              <a:rPr lang="nl-NL" dirty="0"/>
              <a:t>kunnen we energie duurzaam en efficiënt opslaan,</a:t>
            </a:r>
          </a:p>
          <a:p>
            <a:r>
              <a:rPr lang="nl-NL" dirty="0" smtClean="0"/>
              <a:t>converteren </a:t>
            </a:r>
            <a:r>
              <a:rPr lang="nl-NL" dirty="0"/>
              <a:t>en transporteren?</a:t>
            </a:r>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5</a:t>
            </a:fld>
            <a:endParaRPr lang="nl-NL"/>
          </a:p>
        </p:txBody>
      </p:sp>
    </p:spTree>
    <p:extLst>
      <p:ext uri="{BB962C8B-B14F-4D97-AF65-F5344CB8AC3E}">
        <p14:creationId xmlns:p14="http://schemas.microsoft.com/office/powerpoint/2010/main" val="854003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200" b="1" dirty="0"/>
              <a:t>Wetenschapsagenda</a:t>
            </a:r>
            <a:r>
              <a:rPr lang="nl-NL" b="1" dirty="0"/>
              <a:t/>
            </a:r>
            <a:br>
              <a:rPr lang="nl-NL" b="1" dirty="0"/>
            </a:br>
            <a:r>
              <a:rPr lang="nl-NL" b="1" dirty="0"/>
              <a:t>Technologie </a:t>
            </a:r>
            <a:r>
              <a:rPr lang="nl-NL" b="1" dirty="0" smtClean="0"/>
              <a:t>en maatschappij</a:t>
            </a:r>
            <a:endParaRPr lang="nl-NL" b="1" dirty="0"/>
          </a:p>
        </p:txBody>
      </p:sp>
      <p:sp>
        <p:nvSpPr>
          <p:cNvPr id="3" name="Tijdelijke aanduiding voor inhoud 2"/>
          <p:cNvSpPr>
            <a:spLocks noGrp="1"/>
          </p:cNvSpPr>
          <p:nvPr>
            <p:ph idx="1"/>
          </p:nvPr>
        </p:nvSpPr>
        <p:spPr/>
        <p:txBody>
          <a:bodyPr>
            <a:noAutofit/>
          </a:bodyPr>
          <a:lstStyle/>
          <a:p>
            <a:r>
              <a:rPr lang="nl-NL" sz="2200" dirty="0" smtClean="0"/>
              <a:t>Hoe </a:t>
            </a:r>
            <a:r>
              <a:rPr lang="nl-NL" sz="2200" dirty="0"/>
              <a:t>gaan de maak-, service- en </a:t>
            </a:r>
            <a:r>
              <a:rPr lang="nl-NL" sz="2200" dirty="0" smtClean="0"/>
              <a:t>onderhoudsindustrie transformeren </a:t>
            </a:r>
            <a:r>
              <a:rPr lang="nl-NL" sz="2200" dirty="0"/>
              <a:t>en welke technologische </a:t>
            </a:r>
            <a:r>
              <a:rPr lang="nl-NL" sz="2200" dirty="0" smtClean="0"/>
              <a:t>vernieuwingen maken </a:t>
            </a:r>
            <a:r>
              <a:rPr lang="nl-NL" sz="2200" dirty="0"/>
              <a:t>dit mogelijk?</a:t>
            </a:r>
          </a:p>
          <a:p>
            <a:r>
              <a:rPr lang="nl-NL" sz="2200" dirty="0" smtClean="0"/>
              <a:t>Hoe </a:t>
            </a:r>
            <a:r>
              <a:rPr lang="nl-NL" sz="2200" dirty="0"/>
              <a:t>kunnen we stabiele en selectieve </a:t>
            </a:r>
            <a:r>
              <a:rPr lang="nl-NL" sz="2200" dirty="0" smtClean="0"/>
              <a:t>katalysatoren maken </a:t>
            </a:r>
            <a:r>
              <a:rPr lang="nl-NL" sz="2200" dirty="0"/>
              <a:t>die nodig zijn voor de transitie naar </a:t>
            </a:r>
            <a:r>
              <a:rPr lang="nl-NL" sz="2200" dirty="0" smtClean="0"/>
              <a:t>duurzame energie- </a:t>
            </a:r>
            <a:r>
              <a:rPr lang="nl-NL" sz="2200" dirty="0"/>
              <a:t>en productiesystemen en een </a:t>
            </a:r>
            <a:r>
              <a:rPr lang="nl-NL" sz="2200" dirty="0" smtClean="0"/>
              <a:t>bio-</a:t>
            </a:r>
            <a:r>
              <a:rPr lang="nl-NL" sz="2200" dirty="0" err="1" smtClean="0"/>
              <a:t>based</a:t>
            </a:r>
            <a:r>
              <a:rPr lang="nl-NL" sz="2200" dirty="0" smtClean="0"/>
              <a:t> </a:t>
            </a:r>
            <a:r>
              <a:rPr lang="nl-NL" sz="2200" dirty="0" err="1" smtClean="0"/>
              <a:t>economy</a:t>
            </a:r>
            <a:r>
              <a:rPr lang="nl-NL" sz="2200" dirty="0"/>
              <a:t>?</a:t>
            </a:r>
          </a:p>
          <a:p>
            <a:r>
              <a:rPr lang="nl-NL" sz="2200" dirty="0" smtClean="0"/>
              <a:t>Hoe </a:t>
            </a:r>
            <a:r>
              <a:rPr lang="nl-NL" sz="2200" dirty="0"/>
              <a:t>houden en maken we de lucht vrij van fijnstof</a:t>
            </a:r>
            <a:r>
              <a:rPr lang="nl-NL" sz="2200" dirty="0" smtClean="0"/>
              <a:t>, schadelijke </a:t>
            </a:r>
            <a:r>
              <a:rPr lang="nl-NL" sz="2200" dirty="0"/>
              <a:t>gassen en ziekteverwekkers?</a:t>
            </a:r>
          </a:p>
          <a:p>
            <a:r>
              <a:rPr lang="nl-NL" sz="2200" dirty="0" smtClean="0"/>
              <a:t>Kunnen </a:t>
            </a:r>
            <a:r>
              <a:rPr lang="nl-NL" sz="2200" dirty="0"/>
              <a:t>we slimme materialen en constructies </a:t>
            </a:r>
            <a:r>
              <a:rPr lang="nl-NL" sz="2200" dirty="0" smtClean="0"/>
              <a:t>ontwerpen met </a:t>
            </a:r>
            <a:r>
              <a:rPr lang="nl-NL" sz="2200" dirty="0"/>
              <a:t>nieuwe geavanceerde eigenschappen?</a:t>
            </a:r>
          </a:p>
          <a:p>
            <a:r>
              <a:rPr lang="nl-NL" sz="2200" dirty="0" smtClean="0"/>
              <a:t>Kunnen </a:t>
            </a:r>
            <a:r>
              <a:rPr lang="nl-NL" sz="2200" dirty="0"/>
              <a:t>we (bio-)elektronica ontwerpen die direct met </a:t>
            </a:r>
            <a:r>
              <a:rPr lang="nl-NL" sz="2200" dirty="0" smtClean="0"/>
              <a:t>ons lichaam </a:t>
            </a:r>
            <a:r>
              <a:rPr lang="nl-NL" sz="2200" dirty="0"/>
              <a:t>communiceert, en materialen en technologie </a:t>
            </a:r>
            <a:r>
              <a:rPr lang="nl-NL" sz="2200" dirty="0" smtClean="0"/>
              <a:t>die lichaamsfuncties </a:t>
            </a:r>
            <a:r>
              <a:rPr lang="nl-NL" sz="2200" dirty="0"/>
              <a:t>herstellen of ondersteunen?</a:t>
            </a:r>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6</a:t>
            </a:fld>
            <a:endParaRPr lang="nl-NL"/>
          </a:p>
        </p:txBody>
      </p:sp>
    </p:spTree>
    <p:extLst>
      <p:ext uri="{BB962C8B-B14F-4D97-AF65-F5344CB8AC3E}">
        <p14:creationId xmlns:p14="http://schemas.microsoft.com/office/powerpoint/2010/main" val="3891394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080120"/>
          </a:xfrm>
        </p:spPr>
        <p:txBody>
          <a:bodyPr>
            <a:normAutofit fontScale="90000"/>
          </a:bodyPr>
          <a:lstStyle/>
          <a:p>
            <a:r>
              <a:rPr lang="nl-NL" sz="2200" b="1" dirty="0"/>
              <a:t>Wetenschapsagenda</a:t>
            </a:r>
            <a:r>
              <a:rPr lang="nl-NL" b="1" dirty="0"/>
              <a:t/>
            </a:r>
            <a:br>
              <a:rPr lang="nl-NL" b="1" dirty="0"/>
            </a:br>
            <a:r>
              <a:rPr lang="nl-NL" b="1" dirty="0"/>
              <a:t>Bouwstenen </a:t>
            </a:r>
            <a:r>
              <a:rPr lang="nl-NL" b="1" dirty="0" smtClean="0"/>
              <a:t>van het bestaan</a:t>
            </a:r>
            <a:endParaRPr lang="nl-NL" b="1" dirty="0"/>
          </a:p>
        </p:txBody>
      </p:sp>
      <p:sp>
        <p:nvSpPr>
          <p:cNvPr id="3" name="Tijdelijke aanduiding voor inhoud 2"/>
          <p:cNvSpPr>
            <a:spLocks noGrp="1"/>
          </p:cNvSpPr>
          <p:nvPr>
            <p:ph idx="1"/>
          </p:nvPr>
        </p:nvSpPr>
        <p:spPr>
          <a:xfrm>
            <a:off x="457200" y="1196752"/>
            <a:ext cx="8229600" cy="5112568"/>
          </a:xfrm>
        </p:spPr>
        <p:txBody>
          <a:bodyPr>
            <a:noAutofit/>
          </a:bodyPr>
          <a:lstStyle/>
          <a:p>
            <a:r>
              <a:rPr lang="nl-NL" sz="2200" dirty="0" smtClean="0"/>
              <a:t>Hoe </a:t>
            </a:r>
            <a:r>
              <a:rPr lang="nl-NL" sz="2200" dirty="0"/>
              <a:t>slaan we de brug tussen verschillende schalen bij </a:t>
            </a:r>
            <a:r>
              <a:rPr lang="nl-NL" sz="2200" dirty="0" smtClean="0"/>
              <a:t>het modelleren </a:t>
            </a:r>
            <a:r>
              <a:rPr lang="nl-NL" sz="2200" dirty="0"/>
              <a:t>van </a:t>
            </a:r>
            <a:r>
              <a:rPr lang="nl-NL" sz="2200" dirty="0" smtClean="0"/>
              <a:t> dynamische </a:t>
            </a:r>
            <a:r>
              <a:rPr lang="nl-NL" sz="2200" dirty="0"/>
              <a:t>systemen, zoals </a:t>
            </a:r>
            <a:r>
              <a:rPr lang="nl-NL" sz="2200" dirty="0" smtClean="0"/>
              <a:t>stromingen van </a:t>
            </a:r>
            <a:r>
              <a:rPr lang="nl-NL" sz="2200" dirty="0"/>
              <a:t>en in vloeistoffen </a:t>
            </a:r>
            <a:r>
              <a:rPr lang="nl-NL" sz="2200" dirty="0" smtClean="0"/>
              <a:t>en gassen</a:t>
            </a:r>
            <a:r>
              <a:rPr lang="nl-NL" sz="2200" dirty="0"/>
              <a:t>?</a:t>
            </a:r>
          </a:p>
          <a:p>
            <a:r>
              <a:rPr lang="nl-NL" sz="2200" dirty="0" smtClean="0"/>
              <a:t>Welke </a:t>
            </a:r>
            <a:r>
              <a:rPr lang="nl-NL" sz="2200" dirty="0" err="1"/>
              <a:t>symmetrieën</a:t>
            </a:r>
            <a:r>
              <a:rPr lang="nl-NL" sz="2200" dirty="0"/>
              <a:t> schuilen er onder </a:t>
            </a:r>
            <a:r>
              <a:rPr lang="nl-NL" sz="2200" dirty="0" smtClean="0"/>
              <a:t>priemgetallen en </a:t>
            </a:r>
            <a:r>
              <a:rPr lang="nl-NL" sz="2200" dirty="0"/>
              <a:t>hoe kan de wiskundige getaltheorie bijdragen </a:t>
            </a:r>
            <a:r>
              <a:rPr lang="nl-NL" sz="2200" dirty="0" smtClean="0"/>
              <a:t>aan natuurkundige </a:t>
            </a:r>
            <a:r>
              <a:rPr lang="nl-NL" sz="2200" dirty="0"/>
              <a:t>theorievorming</a:t>
            </a:r>
            <a:r>
              <a:rPr lang="nl-NL" sz="2200" dirty="0" smtClean="0"/>
              <a:t>?</a:t>
            </a:r>
          </a:p>
          <a:p>
            <a:r>
              <a:rPr lang="nl-NL" sz="2200" dirty="0" smtClean="0"/>
              <a:t>Welke </a:t>
            </a:r>
            <a:r>
              <a:rPr lang="nl-NL" sz="2200" dirty="0"/>
              <a:t>rol speelt de kwantumfysica in </a:t>
            </a:r>
            <a:r>
              <a:rPr lang="nl-NL" sz="2200" dirty="0" smtClean="0"/>
              <a:t>macroscopische systemen </a:t>
            </a:r>
            <a:r>
              <a:rPr lang="nl-NL" sz="2200" dirty="0"/>
              <a:t>en welke spectaculaire nieuwe </a:t>
            </a:r>
            <a:r>
              <a:rPr lang="nl-NL" sz="2200" dirty="0" smtClean="0"/>
              <a:t>verschijnselen en </a:t>
            </a:r>
            <a:r>
              <a:rPr lang="nl-NL" sz="2200" dirty="0"/>
              <a:t>toepassingen worden daarmee mogelijk?</a:t>
            </a:r>
          </a:p>
          <a:p>
            <a:r>
              <a:rPr lang="nl-NL" sz="2200" dirty="0" smtClean="0"/>
              <a:t>Wat </a:t>
            </a:r>
            <a:r>
              <a:rPr lang="nl-NL" sz="2200" dirty="0"/>
              <a:t>zijn de oorsprong, geschiedenis en toekomst van </a:t>
            </a:r>
            <a:r>
              <a:rPr lang="nl-NL" sz="2200" dirty="0" smtClean="0"/>
              <a:t>het heelal</a:t>
            </a:r>
            <a:r>
              <a:rPr lang="nl-NL" sz="2200" dirty="0"/>
              <a:t>?</a:t>
            </a:r>
          </a:p>
          <a:p>
            <a:r>
              <a:rPr lang="nl-NL" sz="2200" dirty="0" smtClean="0"/>
              <a:t>Wat </a:t>
            </a:r>
            <a:r>
              <a:rPr lang="nl-NL" sz="2200" dirty="0"/>
              <a:t>is de ware aard van zwaartekracht, ruimte en tijd </a:t>
            </a:r>
            <a:r>
              <a:rPr lang="nl-NL" sz="2200" dirty="0" smtClean="0"/>
              <a:t>en wat </a:t>
            </a:r>
            <a:r>
              <a:rPr lang="nl-NL" sz="2200" dirty="0"/>
              <a:t>kun je bijvoorbeeld leren van zwarte gaten?</a:t>
            </a:r>
          </a:p>
          <a:p>
            <a:r>
              <a:rPr lang="nl-NL" sz="2200" dirty="0" smtClean="0"/>
              <a:t>Hoe </a:t>
            </a:r>
            <a:r>
              <a:rPr lang="nl-NL" sz="2200" dirty="0"/>
              <a:t>kunnen we met ruimtevaartuigen en telescopen </a:t>
            </a:r>
            <a:r>
              <a:rPr lang="nl-NL" sz="2200" dirty="0" smtClean="0"/>
              <a:t>meer begrijpen </a:t>
            </a:r>
            <a:r>
              <a:rPr lang="nl-NL" sz="2200" dirty="0"/>
              <a:t>van het heelal en ons zonnestelsel exploreren</a:t>
            </a:r>
            <a:r>
              <a:rPr lang="nl-NL" sz="2200" dirty="0" smtClean="0"/>
              <a:t>?</a:t>
            </a:r>
            <a:endParaRPr lang="nl-NL" sz="2200"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7</a:t>
            </a:fld>
            <a:endParaRPr lang="nl-NL"/>
          </a:p>
        </p:txBody>
      </p:sp>
    </p:spTree>
    <p:extLst>
      <p:ext uri="{BB962C8B-B14F-4D97-AF65-F5344CB8AC3E}">
        <p14:creationId xmlns:p14="http://schemas.microsoft.com/office/powerpoint/2010/main" val="69268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Voorbeelden van toepasbaarheid van licht</a:t>
            </a:r>
            <a:endParaRPr lang="nl-NL" b="1" dirty="0"/>
          </a:p>
        </p:txBody>
      </p:sp>
      <p:sp>
        <p:nvSpPr>
          <p:cNvPr id="3" name="Tijdelijke aanduiding voor inhoud 2"/>
          <p:cNvSpPr>
            <a:spLocks noGrp="1"/>
          </p:cNvSpPr>
          <p:nvPr>
            <p:ph idx="1"/>
          </p:nvPr>
        </p:nvSpPr>
        <p:spPr>
          <a:xfrm>
            <a:off x="457200" y="1600200"/>
            <a:ext cx="8229600" cy="4781128"/>
          </a:xfrm>
        </p:spPr>
        <p:txBody>
          <a:bodyPr>
            <a:normAutofit fontScale="47500" lnSpcReduction="20000"/>
          </a:bodyPr>
          <a:lstStyle/>
          <a:p>
            <a:r>
              <a:rPr lang="nl-NL" sz="3400" dirty="0" smtClean="0"/>
              <a:t>'Door gebruik te maken van lichtgevende moleculen, hopen we binnen een paar jaar bij borstkanker en alvleesklierkanker al na de eerste chemokuur van vijf tot zeven dagen, of zelfs vroeger, te kunnen bepalen of een therapie aanslaat.’</a:t>
            </a:r>
          </a:p>
          <a:p>
            <a:pPr marL="0" indent="0">
              <a:buNone/>
            </a:pPr>
            <a:endParaRPr lang="nl-NL" sz="3400" dirty="0" smtClean="0"/>
          </a:p>
          <a:p>
            <a:r>
              <a:rPr lang="nl-NL" sz="3400" dirty="0" smtClean="0"/>
              <a:t> ‘Fluorescentiegeleide chirurgie is een nieuwe techniek waarbij de chirurg gebruik maakt van contraststoffen die licht geven.’</a:t>
            </a:r>
          </a:p>
          <a:p>
            <a:pPr marL="0" indent="0">
              <a:buNone/>
            </a:pPr>
            <a:r>
              <a:rPr lang="nl-NL" sz="3400" dirty="0" smtClean="0"/>
              <a:t> </a:t>
            </a:r>
          </a:p>
          <a:p>
            <a:r>
              <a:rPr lang="nl-NL" sz="3400" dirty="0" smtClean="0"/>
              <a:t>‘Ik sluit niet uit dat we in de toekomst van levend celmateriaal lampen gaan maken.’</a:t>
            </a:r>
          </a:p>
          <a:p>
            <a:endParaRPr lang="nl-NL" sz="3400" dirty="0" smtClean="0"/>
          </a:p>
          <a:p>
            <a:r>
              <a:rPr lang="nl-NL" sz="3400" dirty="0" smtClean="0"/>
              <a:t>‘Door een lichtbron en camera op een gezicht te richten, kun je de zeer subtiele kleurveranderingen detecteren die veroorzaakt worden door het rondpompen van het bloed.’</a:t>
            </a:r>
          </a:p>
          <a:p>
            <a:endParaRPr lang="nl-NL" sz="3400" dirty="0" smtClean="0"/>
          </a:p>
          <a:p>
            <a:r>
              <a:rPr lang="nl-NL" sz="3400" dirty="0" smtClean="0"/>
              <a:t>‘Blauw licht verhindert de aanmaak van het hormoon melatonine, een stof die ons helpt in slaap te vallen.’</a:t>
            </a:r>
          </a:p>
          <a:p>
            <a:pPr marL="0" indent="0">
              <a:buNone/>
            </a:pPr>
            <a:r>
              <a:rPr lang="nl-NL" sz="3400" dirty="0" smtClean="0"/>
              <a:t> </a:t>
            </a:r>
          </a:p>
          <a:p>
            <a:r>
              <a:rPr lang="nl-NL" sz="3400" dirty="0" smtClean="0"/>
              <a:t>‘De eerste Europese kunstmatige bladeren bestaan al: plexiglas doosjes in de omvang van een boek.’</a:t>
            </a:r>
          </a:p>
          <a:p>
            <a:endParaRPr lang="nl-NL" dirty="0" smtClean="0"/>
          </a:p>
          <a:p>
            <a:pPr marL="0" indent="0">
              <a:buNone/>
            </a:pPr>
            <a:r>
              <a:rPr lang="nl-NL" dirty="0" smtClean="0"/>
              <a:t> (U-Meet Licht, VSNU oktober 2015)</a:t>
            </a:r>
          </a:p>
          <a:p>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8</a:t>
            </a:fld>
            <a:endParaRPr lang="nl-NL"/>
          </a:p>
        </p:txBody>
      </p:sp>
    </p:spTree>
    <p:extLst>
      <p:ext uri="{BB962C8B-B14F-4D97-AF65-F5344CB8AC3E}">
        <p14:creationId xmlns:p14="http://schemas.microsoft.com/office/powerpoint/2010/main" val="1014895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Interdisciplinair onderzoek</a:t>
            </a:r>
            <a:endParaRPr lang="nl-NL" b="1" dirty="0"/>
          </a:p>
        </p:txBody>
      </p:sp>
      <p:sp>
        <p:nvSpPr>
          <p:cNvPr id="3" name="Tijdelijke aanduiding voor inhoud 2"/>
          <p:cNvSpPr>
            <a:spLocks noGrp="1"/>
          </p:cNvSpPr>
          <p:nvPr>
            <p:ph idx="1"/>
          </p:nvPr>
        </p:nvSpPr>
        <p:spPr/>
        <p:txBody>
          <a:bodyPr/>
          <a:lstStyle/>
          <a:p>
            <a:pPr marL="0" indent="0">
              <a:buNone/>
            </a:pPr>
            <a:endParaRPr lang="nl-NL" dirty="0" smtClean="0"/>
          </a:p>
          <a:p>
            <a:pPr lvl="1"/>
            <a:r>
              <a:rPr lang="nl-NL" dirty="0" err="1" smtClean="0"/>
              <a:t>Climate</a:t>
            </a:r>
            <a:r>
              <a:rPr lang="nl-NL" dirty="0" smtClean="0"/>
              <a:t> science</a:t>
            </a:r>
          </a:p>
          <a:p>
            <a:pPr lvl="1"/>
            <a:r>
              <a:rPr lang="nl-NL" dirty="0" smtClean="0"/>
              <a:t>Energy science</a:t>
            </a:r>
          </a:p>
          <a:p>
            <a:pPr lvl="1"/>
            <a:r>
              <a:rPr lang="nl-NL" dirty="0" smtClean="0"/>
              <a:t>Food science</a:t>
            </a:r>
          </a:p>
          <a:p>
            <a:pPr lvl="1"/>
            <a:r>
              <a:rPr lang="nl-NL" dirty="0" smtClean="0"/>
              <a:t>Health science</a:t>
            </a:r>
          </a:p>
          <a:p>
            <a:pPr lvl="1"/>
            <a:r>
              <a:rPr lang="nl-NL" dirty="0" smtClean="0"/>
              <a:t>Earth science</a:t>
            </a:r>
          </a:p>
          <a:p>
            <a:pPr lvl="1"/>
            <a:r>
              <a:rPr lang="nl-NL" dirty="0" err="1" smtClean="0"/>
              <a:t>Materials</a:t>
            </a:r>
            <a:r>
              <a:rPr lang="nl-NL" dirty="0" smtClean="0"/>
              <a:t> science</a:t>
            </a:r>
            <a:endParaRPr lang="nl-NL" dirty="0"/>
          </a:p>
        </p:txBody>
      </p:sp>
      <p:sp>
        <p:nvSpPr>
          <p:cNvPr id="4" name="Tijdelijke aanduiding voor datum 3"/>
          <p:cNvSpPr>
            <a:spLocks noGrp="1"/>
          </p:cNvSpPr>
          <p:nvPr>
            <p:ph type="dt" sz="half" idx="10"/>
          </p:nvPr>
        </p:nvSpPr>
        <p:spPr/>
        <p:txBody>
          <a:bodyPr/>
          <a:lstStyle/>
          <a:p>
            <a:r>
              <a:rPr lang="nl-NL" smtClean="0"/>
              <a:t>12-12-2015</a:t>
            </a:r>
            <a:endParaRPr lang="nl-NL"/>
          </a:p>
        </p:txBody>
      </p:sp>
      <p:sp>
        <p:nvSpPr>
          <p:cNvPr id="5" name="Tijdelijke aanduiding voor voettekst 4"/>
          <p:cNvSpPr>
            <a:spLocks noGrp="1"/>
          </p:cNvSpPr>
          <p:nvPr>
            <p:ph type="ftr" sz="quarter" idx="11"/>
          </p:nvPr>
        </p:nvSpPr>
        <p:spPr/>
        <p:txBody>
          <a:bodyPr/>
          <a:lstStyle/>
          <a:p>
            <a:r>
              <a:rPr lang="nl-NL" smtClean="0"/>
              <a:t>WND 2015</a:t>
            </a:r>
            <a:endParaRPr lang="nl-NL"/>
          </a:p>
        </p:txBody>
      </p:sp>
      <p:sp>
        <p:nvSpPr>
          <p:cNvPr id="6" name="Tijdelijke aanduiding voor dianummer 5"/>
          <p:cNvSpPr>
            <a:spLocks noGrp="1"/>
          </p:cNvSpPr>
          <p:nvPr>
            <p:ph type="sldNum" sz="quarter" idx="12"/>
          </p:nvPr>
        </p:nvSpPr>
        <p:spPr/>
        <p:txBody>
          <a:bodyPr/>
          <a:lstStyle/>
          <a:p>
            <a:fld id="{367B7894-F6AA-4454-BA0F-603744DE0A69}" type="slidenum">
              <a:rPr lang="nl-NL" smtClean="0"/>
              <a:t>9</a:t>
            </a:fld>
            <a:endParaRPr lang="nl-NL"/>
          </a:p>
        </p:txBody>
      </p:sp>
    </p:spTree>
    <p:extLst>
      <p:ext uri="{BB962C8B-B14F-4D97-AF65-F5344CB8AC3E}">
        <p14:creationId xmlns:p14="http://schemas.microsoft.com/office/powerpoint/2010/main" val="125752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1819</Words>
  <Application>Microsoft Office PowerPoint</Application>
  <PresentationFormat>Diavoorstelling (4:3)</PresentationFormat>
  <Paragraphs>379</Paragraphs>
  <Slides>36</Slides>
  <Notes>1</Notes>
  <HiddenSlides>0</HiddenSlides>
  <MMClips>0</MMClips>
  <ScaleCrop>false</ScaleCrop>
  <HeadingPairs>
    <vt:vector size="4" baseType="variant">
      <vt:variant>
        <vt:lpstr>Thema</vt:lpstr>
      </vt:variant>
      <vt:variant>
        <vt:i4>2</vt:i4>
      </vt:variant>
      <vt:variant>
        <vt:lpstr>Diatitels</vt:lpstr>
      </vt:variant>
      <vt:variant>
        <vt:i4>36</vt:i4>
      </vt:variant>
    </vt:vector>
  </HeadingPairs>
  <TitlesOfParts>
    <vt:vector size="38" baseType="lpstr">
      <vt:lpstr>Kantoorthema</vt:lpstr>
      <vt:lpstr>1_Kantoorthema</vt:lpstr>
      <vt:lpstr>Het einde van het schoolvak natuurkunde? </vt:lpstr>
      <vt:lpstr>Waarom deze presentatie? </vt:lpstr>
      <vt:lpstr>Ontwikkelingen in de moderne samenleving</vt:lpstr>
      <vt:lpstr>Wetenschapsagenda 2015 Klimaat, milieu en schone materialen</vt:lpstr>
      <vt:lpstr>Wetenschapsagenda 2015 Veilige, schone en efficiënte energie</vt:lpstr>
      <vt:lpstr>Wetenschapsagenda Technologie en maatschappij</vt:lpstr>
      <vt:lpstr>Wetenschapsagenda Bouwstenen van het bestaan</vt:lpstr>
      <vt:lpstr>Voorbeelden van toepasbaarheid van licht</vt:lpstr>
      <vt:lpstr>Interdisciplinair onderzoek</vt:lpstr>
      <vt:lpstr>Relatie van natuurkunde tot andere disciplines</vt:lpstr>
      <vt:lpstr>Opleidingen in het WO</vt:lpstr>
      <vt:lpstr>Opleidingen in het HBO</vt:lpstr>
      <vt:lpstr>Wensen van werkgevers:  T-shaped person</vt:lpstr>
      <vt:lpstr>T-shaped persons</vt:lpstr>
      <vt:lpstr>Voordelen van interdisciplinair onderwijs</vt:lpstr>
      <vt:lpstr>Dus natuurkunde als apart vak afschaffen?</vt:lpstr>
      <vt:lpstr>Nadelen van interdisciplinair onderwijs</vt:lpstr>
      <vt:lpstr>Wat maakt natuurkunde bijzonder?</vt:lpstr>
      <vt:lpstr>PowerPoint-presentatie</vt:lpstr>
      <vt:lpstr>Recente voorbeelden uit de biofysica</vt:lpstr>
      <vt:lpstr>Cross section of a Chlamydomonas reinhardtii algae cell, a 3D representation</vt:lpstr>
      <vt:lpstr>Niets veranderen: schoolvakken handhaven zoals vroeger?</vt:lpstr>
      <vt:lpstr>Hoe samenhang bereiken zonder verlies van disciplinaire eigenheid?</vt:lpstr>
      <vt:lpstr>A Framework for K-12 Science Education  (NRC, 2012)</vt:lpstr>
      <vt:lpstr>Next Generation Science Standards https://www.youtube.com/watch?v=SEc1ENq3FSs  </vt:lpstr>
      <vt:lpstr> Dimension Disciplinary Core Ideas </vt:lpstr>
      <vt:lpstr>Dimension Practices for K-12 Science Classrooms</vt:lpstr>
      <vt:lpstr>Dimension Crosscutting Concepts</vt:lpstr>
      <vt:lpstr>Kennisbasis natuurwetenschappen en technologie voor de onderbouw VO</vt:lpstr>
      <vt:lpstr>Voorbeeld 1: oorzaak en gevolg</vt:lpstr>
      <vt:lpstr>Voorbeelden van vragen bij  oorzaak en gevolg</vt:lpstr>
      <vt:lpstr>Voorbeeld 2: stabiliteit en verandering http://www.bozemanscience.com/ngs-stability-change/  </vt:lpstr>
      <vt:lpstr>Voorbeelden van vragen bij  stabiliteit en verandering</vt:lpstr>
      <vt:lpstr>Voorbeeld 3: denkwijzen bij radioactiviteit</vt:lpstr>
      <vt:lpstr>Ervaringen met het ontwikkelen van lesmateriaal over denk- en werkwijzen</vt:lpstr>
      <vt:lpstr>Bronnen</vt:lpstr>
    </vt:vector>
  </TitlesOfParts>
  <Company>Utrecht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einde van het schoolvak natuurkunde?</dc:title>
  <dc:creator>Eijkelhof, H.M.C. (Harrie)</dc:creator>
  <cp:lastModifiedBy>Eijkelhof, H.M.C. (Harrie)</cp:lastModifiedBy>
  <cp:revision>25</cp:revision>
  <dcterms:created xsi:type="dcterms:W3CDTF">2015-12-03T13:05:18Z</dcterms:created>
  <dcterms:modified xsi:type="dcterms:W3CDTF">2015-12-16T08:46:47Z</dcterms:modified>
</cp:coreProperties>
</file>